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7" r:id="rId2"/>
    <p:sldId id="262" r:id="rId3"/>
    <p:sldId id="258" r:id="rId4"/>
    <p:sldId id="261" r:id="rId5"/>
    <p:sldId id="266" r:id="rId6"/>
    <p:sldId id="269" r:id="rId7"/>
    <p:sldId id="268" r:id="rId8"/>
    <p:sldId id="280" r:id="rId9"/>
    <p:sldId id="279" r:id="rId10"/>
    <p:sldId id="273" r:id="rId11"/>
    <p:sldId id="274" r:id="rId12"/>
    <p:sldId id="276" r:id="rId13"/>
    <p:sldId id="283" r:id="rId14"/>
    <p:sldId id="282" r:id="rId15"/>
    <p:sldId id="271" r:id="rId16"/>
    <p:sldId id="265" r:id="rId17"/>
    <p:sldId id="277" r:id="rId18"/>
    <p:sldId id="272" r:id="rId19"/>
    <p:sldId id="263" r:id="rId20"/>
    <p:sldId id="264" r:id="rId21"/>
    <p:sldId id="281" r:id="rId22"/>
    <p:sldId id="267" r:id="rId23"/>
    <p:sldId id="278" r:id="rId24"/>
    <p:sldId id="270" r:id="rId25"/>
    <p:sldId id="260" r:id="rId26"/>
    <p:sldId id="259" r:id="rId27"/>
  </p:sldIdLst>
  <p:sldSz cx="9144000" cy="6858000" type="screen4x3"/>
  <p:notesSz cx="7315200" cy="96012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C0F264"/>
    <a:srgbClr val="95B3D7"/>
    <a:srgbClr val="B9BEC9"/>
    <a:srgbClr val="151811"/>
    <a:srgbClr val="346282"/>
    <a:srgbClr val="A2CA53"/>
    <a:srgbClr val="8464C7"/>
    <a:srgbClr val="9B84C7"/>
    <a:srgbClr val="FFFFFF"/>
    <a:srgbClr val="9CC0F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 autoAdjust="0"/>
    <p:restoredTop sz="95971" autoAdjust="0"/>
  </p:normalViewPr>
  <p:slideViewPr>
    <p:cSldViewPr snapToGrid="0" snapToObjects="1">
      <p:cViewPr>
        <p:scale>
          <a:sx n="110" d="100"/>
          <a:sy n="110" d="100"/>
        </p:scale>
        <p:origin x="-1638" y="-150"/>
      </p:cViewPr>
      <p:guideLst>
        <p:guide orient="horz" pos="82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-3288" y="-114"/>
      </p:cViewPr>
      <p:guideLst>
        <p:guide orient="horz" pos="3024"/>
        <p:guide pos="2304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work\LIPCI-ASC-REPO\documents\2013_IPC_Benchmarking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de-DE"/>
  <c:chart>
    <c:title>
      <c:tx>
        <c:rich>
          <a:bodyPr/>
          <a:lstStyle/>
          <a:p>
            <a:pPr>
              <a:defRPr/>
            </a:pPr>
            <a:r>
              <a:rPr lang="de-DE"/>
              <a:t>Pandaboard: YOCTO - vanilla D-Bus 1.4.16</a:t>
            </a:r>
          </a:p>
        </c:rich>
      </c:tx>
      <c:layout/>
    </c:title>
    <c:plotArea>
      <c:layout/>
      <c:lineChart>
        <c:grouping val="standard"/>
        <c:ser>
          <c:idx val="0"/>
          <c:order val="0"/>
          <c:tx>
            <c:strRef>
              <c:f>Measurements!$B$3</c:f>
              <c:strCache>
                <c:ptCount val="1"/>
                <c:pt idx="0">
                  <c:v>D-Bus 1.4.16</c:v>
                </c:pt>
              </c:strCache>
            </c:strRef>
          </c:tx>
          <c:marker>
            <c:symbol val="none"/>
          </c:marker>
          <c:cat>
            <c:numRef>
              <c:f>Measurements!$F$2:$J$2</c:f>
              <c:numCache>
                <c:formatCode>"x"\ General</c:formatCode>
                <c:ptCount val="5"/>
                <c:pt idx="0">
                  <c:v>0</c:v>
                </c:pt>
                <c:pt idx="1">
                  <c:v>1</c:v>
                </c:pt>
                <c:pt idx="2">
                  <c:v>10</c:v>
                </c:pt>
                <c:pt idx="3">
                  <c:v>100</c:v>
                </c:pt>
                <c:pt idx="4">
                  <c:v>1000</c:v>
                </c:pt>
              </c:numCache>
            </c:numRef>
          </c:cat>
          <c:val>
            <c:numRef>
              <c:f>Measurements!$F$3:$J$3</c:f>
              <c:numCache>
                <c:formatCode>General</c:formatCode>
                <c:ptCount val="5"/>
                <c:pt idx="0">
                  <c:v>1388</c:v>
                </c:pt>
                <c:pt idx="1">
                  <c:v>1225</c:v>
                </c:pt>
                <c:pt idx="2">
                  <c:v>988</c:v>
                </c:pt>
                <c:pt idx="3">
                  <c:v>341</c:v>
                </c:pt>
                <c:pt idx="4">
                  <c:v>60</c:v>
                </c:pt>
              </c:numCache>
            </c:numRef>
          </c:val>
        </c:ser>
        <c:ser>
          <c:idx val="1"/>
          <c:order val="1"/>
          <c:tx>
            <c:strRef>
              <c:f>Measurements!$B$9</c:f>
              <c:strCache>
                <c:ptCount val="1"/>
                <c:pt idx="0">
                  <c:v>CommonAPI-DBus 2.0</c:v>
                </c:pt>
              </c:strCache>
            </c:strRef>
          </c:tx>
          <c:marker>
            <c:symbol val="none"/>
          </c:marker>
          <c:cat>
            <c:numRef>
              <c:f>Measurements!$F$2:$J$2</c:f>
              <c:numCache>
                <c:formatCode>"x"\ General</c:formatCode>
                <c:ptCount val="5"/>
                <c:pt idx="0">
                  <c:v>0</c:v>
                </c:pt>
                <c:pt idx="1">
                  <c:v>1</c:v>
                </c:pt>
                <c:pt idx="2">
                  <c:v>10</c:v>
                </c:pt>
                <c:pt idx="3">
                  <c:v>100</c:v>
                </c:pt>
                <c:pt idx="4">
                  <c:v>1000</c:v>
                </c:pt>
              </c:numCache>
            </c:numRef>
          </c:cat>
          <c:val>
            <c:numRef>
              <c:f>Measurements!$F$9:$J$9</c:f>
              <c:numCache>
                <c:formatCode>General</c:formatCode>
                <c:ptCount val="5"/>
                <c:pt idx="0">
                  <c:v>1179</c:v>
                </c:pt>
                <c:pt idx="1">
                  <c:v>1055</c:v>
                </c:pt>
                <c:pt idx="2">
                  <c:v>900</c:v>
                </c:pt>
                <c:pt idx="3">
                  <c:v>405</c:v>
                </c:pt>
                <c:pt idx="4">
                  <c:v>58</c:v>
                </c:pt>
              </c:numCache>
            </c:numRef>
          </c:val>
        </c:ser>
        <c:marker val="1"/>
        <c:axId val="74533888"/>
        <c:axId val="44479616"/>
      </c:lineChart>
      <c:catAx>
        <c:axId val="74533888"/>
        <c:scaling>
          <c:orientation val="minMax"/>
        </c:scaling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de-DE"/>
                  <a:t>message payload size (multiple of 40</a:t>
                </a:r>
                <a:r>
                  <a:rPr lang="de-DE" baseline="0"/>
                  <a:t> Bytes)</a:t>
                </a:r>
                <a:endParaRPr lang="de-DE"/>
              </a:p>
            </c:rich>
          </c:tx>
          <c:layout/>
        </c:title>
        <c:numFmt formatCode="&quot;x&quot;\ General" sourceLinked="1"/>
        <c:tickLblPos val="nextTo"/>
        <c:crossAx val="44479616"/>
        <c:crosses val="autoZero"/>
        <c:auto val="1"/>
        <c:lblAlgn val="ctr"/>
        <c:lblOffset val="100"/>
      </c:catAx>
      <c:valAx>
        <c:axId val="44479616"/>
        <c:scaling>
          <c:orientation val="minMax"/>
        </c:scaling>
        <c:axPos val="l"/>
        <c:majorGridlines/>
        <c:min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messages/s</a:t>
                </a:r>
              </a:p>
            </c:rich>
          </c:tx>
          <c:layout/>
        </c:title>
        <c:numFmt formatCode="General" sourceLinked="1"/>
        <c:tickLblPos val="nextTo"/>
        <c:crossAx val="74533888"/>
        <c:crosses val="autoZero"/>
        <c:crossBetween val="between"/>
      </c:valAx>
    </c:plotArea>
    <c:legend>
      <c:legendPos val="r"/>
      <c:layout/>
    </c:legend>
    <c:plotVisOnly val="1"/>
  </c:chart>
  <c:externalData r:id="rId1"/>
</c:chartSpace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fld id="{80C07F3E-032F-47A1-A122-8136373EC3A7}" type="datetimeFigureOut">
              <a:rPr lang="en-US"/>
              <a:pPr>
                <a:defRPr/>
              </a:pPr>
              <a:t>4/23/2013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fld id="{37D43B52-E0E5-4D7A-A67C-7CF230058B1E}" type="slidenum">
              <a:rPr lang="en-US"/>
              <a:pPr>
                <a:defRPr/>
              </a:pPr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706473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459AAE9-5E7D-4FD9-A03D-D685D465AB13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FDB921-899D-46BC-B461-9F570AFF7559}" type="datetime5">
              <a:rPr lang="en-US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2012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2B6CEE-47C1-42F8-ABEF-ED527900F5B3}" type="slidenum">
              <a:rPr lang="en-US"/>
              <a:pPr>
                <a:defRPr/>
              </a:pPr>
              <a:t>‹Nr.›</a:t>
            </a:fld>
            <a:endParaRPr lang="en-US" dirty="0"/>
          </a:p>
        </p:txBody>
      </p:sp>
      <p:sp>
        <p:nvSpPr>
          <p:cNvPr id="7" name="Title Placeholder 1"/>
          <p:cNvSpPr txBox="1">
            <a:spLocks/>
          </p:cNvSpPr>
          <p:nvPr userDrawn="1"/>
        </p:nvSpPr>
        <p:spPr>
          <a:xfrm>
            <a:off x="1520924" y="342900"/>
            <a:ext cx="7061200" cy="820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92E5C-3A20-4DC2-B6DB-7FF30B2E5767}" type="datetime5">
              <a:rPr lang="en-US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6C8E82-4A36-4412-B8DA-B70BC6D65B77}" type="slidenum">
              <a:rPr lang="en-US"/>
              <a:pPr>
                <a:defRPr/>
              </a:pPr>
              <a:t>‹Nr.›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520924" y="342900"/>
            <a:ext cx="7061200" cy="820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rgbClr val="26262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3CB640-2CFB-4292-B246-161B5134011D}" type="datetime5">
              <a:rPr lang="en-US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DBBF4F-C646-4212-AA7A-1E4A17C291AA}" type="slidenum">
              <a:rPr lang="en-US"/>
              <a:pPr>
                <a:defRPr/>
              </a:pPr>
              <a:t>‹Nr.›</a:t>
            </a:fld>
            <a:endParaRPr lang="en-US" dirty="0"/>
          </a:p>
        </p:txBody>
      </p:sp>
      <p:sp>
        <p:nvSpPr>
          <p:cNvPr id="7" name="Title Placeholder 1"/>
          <p:cNvSpPr txBox="1">
            <a:spLocks/>
          </p:cNvSpPr>
          <p:nvPr userDrawn="1"/>
        </p:nvSpPr>
        <p:spPr>
          <a:xfrm>
            <a:off x="1520924" y="342900"/>
            <a:ext cx="7061200" cy="820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15F9A7-4328-4ACD-9D6A-18DF00AFA1F2}" type="datetime5">
              <a:rPr lang="en-US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2012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AF0D6B-CF46-44CA-8F37-1F7C3709C0B9}" type="slidenum">
              <a:rPr lang="en-US"/>
              <a:pPr>
                <a:defRPr/>
              </a:pPr>
              <a:t>‹Nr.›</a:t>
            </a:fld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1520924" y="342900"/>
            <a:ext cx="7061200" cy="820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506FAD-49FC-413C-B3D6-B397D744F785}" type="datetime5">
              <a:rPr lang="en-US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2012 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010B94-C4CA-4041-886C-C8D616BA9253}" type="slidenum">
              <a:rPr lang="en-US"/>
              <a:pPr>
                <a:defRPr/>
              </a:pPr>
              <a:t>‹Nr.›</a:t>
            </a:fld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520924" y="342900"/>
            <a:ext cx="7061200" cy="820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12E1B6-9204-4D35-A3A1-B138F44C8483}" type="datetime5">
              <a:rPr lang="en-US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2012 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AC4FE6-E44C-4130-B8D7-2AB4D5D21D30}" type="slidenum">
              <a:rPr lang="en-US"/>
              <a:pPr>
                <a:defRPr/>
              </a:pPr>
              <a:t>‹Nr.›</a:t>
            </a:fld>
            <a:endParaRPr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1520924" y="342900"/>
            <a:ext cx="7061200" cy="820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1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95B3D7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fld id="{AD2C552C-89A0-4995-B8CB-874D34047BEA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0925" y="6356351"/>
            <a:ext cx="64528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000" dirty="0">
                <a:solidFill>
                  <a:srgbClr val="95B3D7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2012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95B3D7"/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fld id="{F7F5A2AD-DD9D-4804-9F83-B48CC0461336}" type="slidenum">
              <a:rPr lang="en-US" smtClean="0"/>
              <a:pPr>
                <a:defRPr/>
              </a:pPr>
              <a:t>‹Nr.›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0924" y="342900"/>
            <a:ext cx="7061200" cy="820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</p:sldLayoutIdLst>
  <p:transition>
    <p:pull dir="rd"/>
  </p:transition>
  <p:timing>
    <p:tnLst>
      <p:par>
        <p:cTn id="1" dur="indefinite" restart="never" nodeType="tmRoot"/>
      </p:par>
    </p:tnLst>
  </p:timing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Arial"/>
          <a:ea typeface="+mj-ea"/>
          <a:cs typeface="Arial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cs typeface="Arial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cs typeface="Arial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cs typeface="Arial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cs typeface="Arial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cs typeface="Arial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cs typeface="Arial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cs typeface="Arial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cs typeface="Arial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egkh/kdbus/commits/master" TargetMode="External"/><Relationship Id="rId2" Type="http://schemas.openxmlformats.org/officeDocument/2006/relationships/hyperlink" Target="http://www.freedesktop.org/wiki/Software/systemd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ollab.genivi.org/wiki/display/genivi/SysInfraEGCppCommonAPISpecification" TargetMode="External"/><Relationship Id="rId2" Type="http://schemas.openxmlformats.org/officeDocument/2006/relationships/hyperlink" Target="http://projects.genivi.org/commonapi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de.google.com/a/eclipselabs.org/p/franca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desktop.org/wiki/Software/DBusBinding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llab.genivi.org/wiki/display/genivi/SysInfraEGCppCommonAPISpecification" TargetMode="External"/><Relationship Id="rId2" Type="http://schemas.openxmlformats.org/officeDocument/2006/relationships/hyperlink" Target="http://projects.genivi.org/commonapi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enivi_title_092412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" y="170030"/>
            <a:ext cx="9143391" cy="6857543"/>
          </a:xfrm>
          <a:prstGeom prst="rect">
            <a:avLst/>
          </a:prstGeom>
        </p:spPr>
      </p:pic>
      <p:sp>
        <p:nvSpPr>
          <p:cNvPr id="3075" name="Date Placeholder 1"/>
          <p:cNvSpPr>
            <a:spLocks noGrp="1"/>
          </p:cNvSpPr>
          <p:nvPr>
            <p:ph type="dt" sz="half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841AE4B3-8C8A-45E5-8C5E-9F2CE77A4BC4}" type="datetime5">
              <a:rPr lang="en-US" smtClean="0">
                <a:solidFill>
                  <a:srgbClr val="346282"/>
                </a:solidFill>
                <a:latin typeface="Arial" pitchFamily="34" charset="0"/>
                <a:cs typeface="Arial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23-Apr-13</a:t>
            </a:fld>
            <a:endParaRPr lang="en-US" dirty="0" smtClean="0">
              <a:solidFill>
                <a:srgbClr val="34628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820335" y="6416676"/>
            <a:ext cx="5461000" cy="365125"/>
          </a:xfrm>
        </p:spPr>
        <p:txBody>
          <a:bodyPr/>
          <a:lstStyle/>
          <a:p>
            <a:pPr>
              <a:defRPr/>
            </a:pPr>
            <a:r>
              <a:rPr lang="en-US" dirty="0" smtClean="0">
                <a:solidFill>
                  <a:srgbClr val="346282"/>
                </a:solidFill>
              </a:rPr>
              <a:t>Dashboard image reproduced with the permission of Visteon and 3M Corporation</a:t>
            </a:r>
            <a:endParaRPr lang="en-US" sz="1000" dirty="0" smtClean="0">
              <a:solidFill>
                <a:srgbClr val="346282"/>
              </a:solidFill>
            </a:endParaRPr>
          </a:p>
          <a:p>
            <a:pPr>
              <a:defRPr/>
            </a:pPr>
            <a:r>
              <a:rPr lang="en-US" sz="1000" dirty="0" smtClean="0">
                <a:solidFill>
                  <a:srgbClr val="346282"/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z="1000" dirty="0" smtClean="0">
                <a:solidFill>
                  <a:srgbClr val="346282"/>
                </a:solidFill>
              </a:rPr>
              <a:t>Copyright </a:t>
            </a:r>
            <a:r>
              <a:rPr lang="en-US" sz="1000" dirty="0">
                <a:solidFill>
                  <a:srgbClr val="346282"/>
                </a:solidFill>
              </a:rPr>
              <a:t>© GENIVI Alliance </a:t>
            </a:r>
            <a:r>
              <a:rPr lang="en-US" sz="1000" dirty="0" smtClean="0">
                <a:solidFill>
                  <a:srgbClr val="346282"/>
                </a:solidFill>
              </a:rPr>
              <a:t>2012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0A055F-EB66-4B54-9DFA-818836D62333}" type="slidenum">
              <a:rPr lang="en-US">
                <a:solidFill>
                  <a:srgbClr val="346282"/>
                </a:solidFill>
              </a:rPr>
              <a:pPr>
                <a:defRPr/>
              </a:pPr>
              <a:t>1</a:t>
            </a:fld>
            <a:endParaRPr lang="en-US" dirty="0">
              <a:solidFill>
                <a:srgbClr val="346282"/>
              </a:solidFill>
            </a:endParaRPr>
          </a:p>
        </p:txBody>
      </p:sp>
      <p:sp>
        <p:nvSpPr>
          <p:cNvPr id="9" name="Title 7"/>
          <p:cNvSpPr txBox="1">
            <a:spLocks/>
          </p:cNvSpPr>
          <p:nvPr/>
        </p:nvSpPr>
        <p:spPr>
          <a:xfrm>
            <a:off x="277046" y="2110118"/>
            <a:ext cx="8589909" cy="1775997"/>
          </a:xfrm>
          <a:prstGeom prst="rect">
            <a:avLst/>
          </a:prstGeom>
          <a:effectLst>
            <a:outerShdw blurRad="50800" dist="38100" dir="2460000" algn="ctr" rotWithShape="0">
              <a:schemeClr val="tx1"/>
            </a:outerShdw>
          </a:effectLst>
        </p:spPr>
        <p:txBody>
          <a:bodyPr anchor="ctr"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b="1" dirty="0">
              <a:ln w="50800"/>
              <a:solidFill>
                <a:srgbClr val="9CC0F6"/>
              </a:solidFill>
              <a:ea typeface="+mj-ea"/>
              <a:cs typeface="Arial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86420" y="2068093"/>
            <a:ext cx="4945393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de-DE" sz="3200" dirty="0" smtClean="0">
                <a:solidFill>
                  <a:schemeClr val="bg1"/>
                </a:solidFill>
              </a:rPr>
              <a:t>IPC </a:t>
            </a:r>
            <a:r>
              <a:rPr lang="de-DE" sz="3200" dirty="0" err="1" smtClean="0">
                <a:solidFill>
                  <a:schemeClr val="bg1"/>
                </a:solidFill>
              </a:rPr>
              <a:t>CommonAPI</a:t>
            </a:r>
            <a:r>
              <a:rPr lang="de-DE" sz="3200" dirty="0" smtClean="0">
                <a:solidFill>
                  <a:schemeClr val="bg1"/>
                </a:solidFill>
              </a:rPr>
              <a:t> C++</a:t>
            </a:r>
            <a:endParaRPr lang="en-US" sz="3200" dirty="0" smtClean="0">
              <a:solidFill>
                <a:schemeClr val="bg1"/>
              </a:solidFill>
            </a:endParaRP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23.4.2013 - 15:00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Developers and Architects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85420" y="4587240"/>
            <a:ext cx="24375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Manfred Bathelt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EG-SI Topic Lead IPC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BMW Group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Franca IDL </a:t>
            </a:r>
            <a:r>
              <a:rPr lang="de-DE" dirty="0" err="1" smtClean="0"/>
              <a:t>Example</a:t>
            </a:r>
            <a:endParaRPr lang="de-DE" dirty="0"/>
          </a:p>
        </p:txBody>
      </p:sp>
      <p:sp>
        <p:nvSpPr>
          <p:cNvPr id="7" name="Textplatzhalter 5"/>
          <p:cNvSpPr txBox="1">
            <a:spLocks/>
          </p:cNvSpPr>
          <p:nvPr/>
        </p:nvSpPr>
        <p:spPr>
          <a:xfrm>
            <a:off x="457200" y="1340768"/>
            <a:ext cx="3448050" cy="4785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err="1" smtClean="0">
                <a:solidFill>
                  <a:srgbClr val="7F0055"/>
                </a:solidFill>
                <a:latin typeface="Monospace"/>
              </a:rPr>
              <a:t>package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</a:t>
            </a:r>
            <a:r>
              <a:rPr lang="de-DE" sz="1400" dirty="0" err="1" smtClean="0">
                <a:solidFill>
                  <a:srgbClr val="000000"/>
                </a:solidFill>
                <a:latin typeface="Monospace"/>
              </a:rPr>
              <a:t>my.example</a:t>
            </a:r>
            <a:endParaRPr lang="de-DE" sz="1400" dirty="0" smtClean="0">
              <a:solidFill>
                <a:srgbClr val="000000"/>
              </a:solidFill>
              <a:latin typeface="Monospace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endParaRPr lang="de-DE" sz="1400" dirty="0" smtClean="0">
              <a:latin typeface="Monospace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endParaRPr lang="de-DE" sz="1400" dirty="0" smtClean="0">
              <a:latin typeface="Monospace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7F0055"/>
                </a:solidFill>
                <a:latin typeface="Monospace"/>
              </a:rPr>
              <a:t>interface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</a:t>
            </a:r>
            <a:r>
              <a:rPr lang="de-DE" sz="1400" dirty="0" err="1">
                <a:solidFill>
                  <a:srgbClr val="000000"/>
                </a:solidFill>
                <a:latin typeface="Monospace"/>
              </a:rPr>
              <a:t>M</a:t>
            </a:r>
            <a:r>
              <a:rPr lang="de-DE" sz="1400" dirty="0" err="1" smtClean="0">
                <a:solidFill>
                  <a:srgbClr val="000000"/>
                </a:solidFill>
                <a:latin typeface="Monospace"/>
              </a:rPr>
              <a:t>yInterface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{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sv-SE" sz="1400" b="1" dirty="0" smtClean="0">
                <a:solidFill>
                  <a:srgbClr val="7F0055"/>
                </a:solidFill>
                <a:latin typeface="Monospace"/>
              </a:rPr>
              <a:t>      version</a:t>
            </a:r>
            <a:r>
              <a:rPr lang="sv-SE" sz="1400" b="1" dirty="0" smtClean="0">
                <a:solidFill>
                  <a:srgbClr val="000000"/>
                </a:solidFill>
                <a:latin typeface="Monospace"/>
              </a:rPr>
              <a:t> {</a:t>
            </a:r>
            <a:r>
              <a:rPr lang="sv-SE" sz="1400" b="1" dirty="0" smtClean="0">
                <a:solidFill>
                  <a:srgbClr val="7F0055"/>
                </a:solidFill>
                <a:latin typeface="Monospace"/>
              </a:rPr>
              <a:t>major</a:t>
            </a:r>
            <a:r>
              <a:rPr lang="sv-SE" sz="1400" b="1" dirty="0" smtClean="0">
                <a:solidFill>
                  <a:srgbClr val="000000"/>
                </a:solidFill>
                <a:latin typeface="Monospace"/>
              </a:rPr>
              <a:t> </a:t>
            </a:r>
            <a:r>
              <a:rPr lang="sv-SE" sz="1400" b="1" dirty="0" smtClean="0">
                <a:solidFill>
                  <a:srgbClr val="7D7D7D"/>
                </a:solidFill>
                <a:latin typeface="Monospace"/>
              </a:rPr>
              <a:t>1</a:t>
            </a:r>
            <a:r>
              <a:rPr lang="sv-SE" sz="1400" b="1" dirty="0" smtClean="0">
                <a:solidFill>
                  <a:srgbClr val="000000"/>
                </a:solidFill>
                <a:latin typeface="Monospace"/>
              </a:rPr>
              <a:t> </a:t>
            </a:r>
            <a:r>
              <a:rPr lang="sv-SE" sz="1400" b="1" dirty="0" smtClean="0">
                <a:solidFill>
                  <a:srgbClr val="7F0055"/>
                </a:solidFill>
                <a:latin typeface="Monospace"/>
              </a:rPr>
              <a:t>minor</a:t>
            </a:r>
            <a:r>
              <a:rPr lang="sv-SE" sz="1400" b="1" dirty="0" smtClean="0">
                <a:solidFill>
                  <a:srgbClr val="000000"/>
                </a:solidFill>
                <a:latin typeface="Monospace"/>
              </a:rPr>
              <a:t> </a:t>
            </a:r>
            <a:r>
              <a:rPr lang="sv-SE" sz="1400" b="1" dirty="0" smtClean="0">
                <a:solidFill>
                  <a:srgbClr val="7D7D7D"/>
                </a:solidFill>
                <a:latin typeface="Monospace"/>
              </a:rPr>
              <a:t>0</a:t>
            </a:r>
            <a:r>
              <a:rPr lang="sv-SE" sz="1400" b="1" dirty="0" smtClean="0">
                <a:solidFill>
                  <a:srgbClr val="000000"/>
                </a:solidFill>
                <a:latin typeface="Monospace"/>
              </a:rPr>
              <a:t>}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endParaRPr lang="de-DE" sz="1400" dirty="0" smtClean="0">
              <a:latin typeface="Monospace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7F0055"/>
                </a:solidFill>
                <a:latin typeface="Monospace"/>
              </a:rPr>
              <a:t>      </a:t>
            </a:r>
            <a:r>
              <a:rPr lang="de-DE" sz="1400" b="1" dirty="0" err="1" smtClean="0">
                <a:solidFill>
                  <a:srgbClr val="7F0055"/>
                </a:solidFill>
                <a:latin typeface="Monospace"/>
              </a:rPr>
              <a:t>method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</a:t>
            </a:r>
            <a:r>
              <a:rPr lang="de-DE" sz="1400" dirty="0" err="1" smtClean="0">
                <a:solidFill>
                  <a:srgbClr val="000000"/>
                </a:solidFill>
                <a:latin typeface="Monospace"/>
              </a:rPr>
              <a:t>addEntry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{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7F0055"/>
                </a:solidFill>
                <a:latin typeface="Monospace"/>
              </a:rPr>
              <a:t>            in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{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7F0055"/>
                </a:solidFill>
                <a:latin typeface="Monospace"/>
              </a:rPr>
              <a:t>                  String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</a:t>
            </a:r>
            <a:r>
              <a:rPr lang="de-DE" sz="1400" dirty="0" err="1" smtClean="0">
                <a:solidFill>
                  <a:srgbClr val="000000"/>
                </a:solidFill>
                <a:latin typeface="Monospace"/>
              </a:rPr>
              <a:t>surname</a:t>
            </a:r>
            <a:endParaRPr lang="de-DE" sz="1400" dirty="0" smtClean="0">
              <a:solidFill>
                <a:srgbClr val="000000"/>
              </a:solidFill>
              <a:latin typeface="Monospace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7F0055"/>
                </a:solidFill>
                <a:latin typeface="Monospace"/>
              </a:rPr>
              <a:t>                  String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</a:t>
            </a:r>
            <a:r>
              <a:rPr lang="de-DE" sz="1400" dirty="0" err="1" smtClean="0">
                <a:solidFill>
                  <a:srgbClr val="000000"/>
                </a:solidFill>
                <a:latin typeface="Monospace"/>
              </a:rPr>
              <a:t>name</a:t>
            </a:r>
            <a:endParaRPr lang="de-DE" sz="1400" dirty="0" smtClean="0">
              <a:solidFill>
                <a:srgbClr val="000000"/>
              </a:solidFill>
              <a:latin typeface="Monospace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dirty="0" smtClean="0">
                <a:solidFill>
                  <a:srgbClr val="000000"/>
                </a:solidFill>
                <a:latin typeface="Monospace"/>
              </a:rPr>
              <a:t>            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}</a:t>
            </a:r>
            <a:endParaRPr lang="de-DE" sz="1400" dirty="0" smtClean="0">
              <a:solidFill>
                <a:srgbClr val="000000"/>
              </a:solidFill>
              <a:latin typeface="Monospace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dirty="0" smtClean="0">
                <a:solidFill>
                  <a:srgbClr val="000000"/>
                </a:solidFill>
                <a:latin typeface="Monospace"/>
              </a:rPr>
              <a:t>     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}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endParaRPr lang="de-DE" sz="1400" dirty="0" smtClean="0">
              <a:latin typeface="Monospace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7F0055"/>
                </a:solidFill>
                <a:latin typeface="Monospace"/>
              </a:rPr>
              <a:t>      </a:t>
            </a:r>
            <a:r>
              <a:rPr lang="de-DE" sz="1400" b="1" dirty="0" err="1" smtClean="0">
                <a:solidFill>
                  <a:srgbClr val="7F0055"/>
                </a:solidFill>
                <a:latin typeface="Monospace"/>
              </a:rPr>
              <a:t>broadcast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</a:t>
            </a:r>
            <a:r>
              <a:rPr lang="de-DE" sz="1400" dirty="0" err="1" smtClean="0">
                <a:solidFill>
                  <a:srgbClr val="000000"/>
                </a:solidFill>
                <a:latin typeface="Monospace"/>
              </a:rPr>
              <a:t>entryAdded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{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7F0055"/>
                </a:solidFill>
                <a:latin typeface="Monospace"/>
              </a:rPr>
              <a:t>            out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{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7F0055"/>
                </a:solidFill>
                <a:latin typeface="Monospace"/>
              </a:rPr>
              <a:t>                  String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</a:t>
            </a:r>
            <a:r>
              <a:rPr lang="de-DE" sz="1400" dirty="0" err="1" smtClean="0">
                <a:solidFill>
                  <a:srgbClr val="000000"/>
                </a:solidFill>
                <a:latin typeface="Monospace"/>
              </a:rPr>
              <a:t>surname</a:t>
            </a:r>
            <a:endParaRPr lang="de-DE" sz="1400" dirty="0" smtClean="0">
              <a:solidFill>
                <a:srgbClr val="000000"/>
              </a:solidFill>
              <a:latin typeface="Monospace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7F0055"/>
                </a:solidFill>
                <a:latin typeface="Monospace"/>
              </a:rPr>
              <a:t>                  String</a:t>
            </a: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</a:t>
            </a:r>
            <a:r>
              <a:rPr lang="de-DE" sz="1400" dirty="0" err="1" smtClean="0">
                <a:solidFill>
                  <a:srgbClr val="000000"/>
                </a:solidFill>
                <a:latin typeface="Monospace"/>
              </a:rPr>
              <a:t>name</a:t>
            </a:r>
            <a:endParaRPr lang="de-DE" sz="1400" dirty="0" smtClean="0">
              <a:solidFill>
                <a:srgbClr val="000000"/>
              </a:solidFill>
              <a:latin typeface="Monospace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           }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      }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de-DE" sz="1400" b="1" dirty="0" smtClean="0">
                <a:solidFill>
                  <a:srgbClr val="000000"/>
                </a:solidFill>
                <a:latin typeface="Monospace"/>
              </a:rPr>
              <a:t>}</a:t>
            </a:r>
            <a:endParaRPr lang="de-DE" sz="1400" b="1" dirty="0" smtClean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CommonAPI</a:t>
            </a:r>
            <a:r>
              <a:rPr lang="de-DE" dirty="0" smtClean="0"/>
              <a:t> </a:t>
            </a:r>
            <a:r>
              <a:rPr lang="de-DE" dirty="0" err="1" smtClean="0"/>
              <a:t>Example</a:t>
            </a:r>
            <a:r>
              <a:rPr lang="de-DE" dirty="0" smtClean="0"/>
              <a:t> - Client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308035" y="1418405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sz="1100" dirty="0">
              <a:solidFill>
                <a:srgbClr val="000000"/>
              </a:solidFill>
              <a:latin typeface="Monospace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0" y="4303455"/>
            <a:ext cx="9144000" cy="2554545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de-DE" sz="1600" dirty="0" err="1" smtClean="0"/>
              <a:t>int</a:t>
            </a:r>
            <a:r>
              <a:rPr lang="de-DE" sz="1600" dirty="0" smtClean="0"/>
              <a:t> </a:t>
            </a:r>
            <a:r>
              <a:rPr lang="de-DE" sz="1600" dirty="0" err="1" smtClean="0"/>
              <a:t>main</a:t>
            </a:r>
            <a:r>
              <a:rPr lang="de-DE" sz="1600" dirty="0" smtClean="0"/>
              <a:t>(</a:t>
            </a:r>
            <a:r>
              <a:rPr lang="de-DE" sz="1600" dirty="0" err="1" smtClean="0"/>
              <a:t>void</a:t>
            </a:r>
            <a:r>
              <a:rPr lang="de-DE" sz="1600" dirty="0" smtClean="0"/>
              <a:t>) {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shared_ptr</a:t>
            </a:r>
            <a:r>
              <a:rPr lang="de-DE" sz="1600" dirty="0" smtClean="0"/>
              <a:t>&lt;</a:t>
            </a:r>
            <a:r>
              <a:rPr lang="de-DE" sz="1600" dirty="0" err="1" smtClean="0"/>
              <a:t>CommonAPI</a:t>
            </a:r>
            <a:r>
              <a:rPr lang="de-DE" sz="1600" dirty="0" smtClean="0"/>
              <a:t>::</a:t>
            </a:r>
            <a:r>
              <a:rPr lang="de-DE" sz="1600" dirty="0" err="1" smtClean="0"/>
              <a:t>Runtime</a:t>
            </a:r>
            <a:r>
              <a:rPr lang="de-DE" sz="1600" dirty="0" smtClean="0"/>
              <a:t>&gt; </a:t>
            </a:r>
            <a:r>
              <a:rPr lang="de-DE" sz="1600" dirty="0" err="1" smtClean="0"/>
              <a:t>runtime</a:t>
            </a:r>
            <a:r>
              <a:rPr lang="de-DE" sz="1600" dirty="0" smtClean="0"/>
              <a:t> = </a:t>
            </a:r>
            <a:r>
              <a:rPr lang="de-DE" sz="1600" b="1" dirty="0" err="1" smtClean="0">
                <a:solidFill>
                  <a:srgbClr val="FF0000"/>
                </a:solidFill>
              </a:rPr>
              <a:t>CommonAPI</a:t>
            </a:r>
            <a:r>
              <a:rPr lang="de-DE" sz="1600" b="1" dirty="0" smtClean="0">
                <a:solidFill>
                  <a:srgbClr val="FF0000"/>
                </a:solidFill>
              </a:rPr>
              <a:t>::</a:t>
            </a:r>
            <a:r>
              <a:rPr lang="de-DE" sz="1600" b="1" dirty="0" err="1" smtClean="0">
                <a:solidFill>
                  <a:srgbClr val="FF0000"/>
                </a:solidFill>
              </a:rPr>
              <a:t>Runtime</a:t>
            </a:r>
            <a:r>
              <a:rPr lang="de-DE" sz="1600" b="1" dirty="0" smtClean="0">
                <a:solidFill>
                  <a:srgbClr val="FF0000"/>
                </a:solidFill>
              </a:rPr>
              <a:t>::</a:t>
            </a:r>
            <a:r>
              <a:rPr lang="de-DE" sz="1600" b="1" dirty="0" err="1" smtClean="0">
                <a:solidFill>
                  <a:srgbClr val="FF0000"/>
                </a:solidFill>
              </a:rPr>
              <a:t>load</a:t>
            </a:r>
            <a:r>
              <a:rPr lang="de-DE" sz="1600" b="1" dirty="0" smtClean="0">
                <a:solidFill>
                  <a:srgbClr val="FF0000"/>
                </a:solidFill>
              </a:rPr>
              <a:t>()</a:t>
            </a:r>
            <a:r>
              <a:rPr lang="de-DE" sz="1600" dirty="0" smtClean="0"/>
              <a:t>;	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shared_ptr</a:t>
            </a:r>
            <a:r>
              <a:rPr lang="de-DE" sz="1600" dirty="0" smtClean="0"/>
              <a:t>&lt;</a:t>
            </a:r>
            <a:r>
              <a:rPr lang="de-DE" sz="1600" dirty="0" err="1" smtClean="0"/>
              <a:t>CommonAPI</a:t>
            </a:r>
            <a:r>
              <a:rPr lang="de-DE" sz="1600" dirty="0" smtClean="0"/>
              <a:t>::Factory&gt; </a:t>
            </a:r>
            <a:r>
              <a:rPr lang="de-DE" sz="1600" dirty="0" err="1" smtClean="0"/>
              <a:t>factory</a:t>
            </a:r>
            <a:r>
              <a:rPr lang="de-DE" sz="1600" dirty="0" smtClean="0"/>
              <a:t> = </a:t>
            </a:r>
            <a:r>
              <a:rPr lang="de-DE" sz="1600" b="1" dirty="0" err="1" smtClean="0">
                <a:solidFill>
                  <a:srgbClr val="FF0000"/>
                </a:solidFill>
              </a:rPr>
              <a:t>runtime</a:t>
            </a:r>
            <a:r>
              <a:rPr lang="de-DE" sz="1600" b="1" dirty="0" smtClean="0">
                <a:solidFill>
                  <a:srgbClr val="FF0000"/>
                </a:solidFill>
              </a:rPr>
              <a:t>-&gt;</a:t>
            </a:r>
            <a:r>
              <a:rPr lang="de-DE" sz="1600" b="1" dirty="0" err="1" smtClean="0">
                <a:solidFill>
                  <a:srgbClr val="FF0000"/>
                </a:solidFill>
              </a:rPr>
              <a:t>createFactory</a:t>
            </a:r>
            <a:r>
              <a:rPr lang="de-DE" sz="1600" b="1" dirty="0" smtClean="0">
                <a:solidFill>
                  <a:srgbClr val="FF0000"/>
                </a:solidFill>
              </a:rPr>
              <a:t>();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auto</a:t>
            </a:r>
            <a:r>
              <a:rPr lang="de-DE" sz="1600" dirty="0" smtClean="0"/>
              <a:t> </a:t>
            </a:r>
            <a:r>
              <a:rPr lang="de-DE" sz="1600" dirty="0" err="1" smtClean="0"/>
              <a:t>proxy</a:t>
            </a:r>
            <a:r>
              <a:rPr lang="de-DE" sz="1600" dirty="0" smtClean="0"/>
              <a:t> = </a:t>
            </a:r>
            <a:r>
              <a:rPr lang="de-DE" sz="1600" b="1" dirty="0" err="1" smtClean="0">
                <a:solidFill>
                  <a:srgbClr val="FF0000"/>
                </a:solidFill>
              </a:rPr>
              <a:t>factory</a:t>
            </a:r>
            <a:r>
              <a:rPr lang="de-DE" sz="1600" b="1" dirty="0" smtClean="0">
                <a:solidFill>
                  <a:srgbClr val="FF0000"/>
                </a:solidFill>
              </a:rPr>
              <a:t>-&gt;</a:t>
            </a:r>
            <a:r>
              <a:rPr lang="de-DE" sz="1600" b="1" dirty="0" err="1" smtClean="0">
                <a:solidFill>
                  <a:srgbClr val="FF0000"/>
                </a:solidFill>
              </a:rPr>
              <a:t>buildProxy</a:t>
            </a:r>
            <a:r>
              <a:rPr lang="de-DE" sz="1600" b="1" dirty="0" smtClean="0">
                <a:solidFill>
                  <a:srgbClr val="FF0000"/>
                </a:solidFill>
              </a:rPr>
              <a:t>&lt;</a:t>
            </a:r>
            <a:r>
              <a:rPr lang="de-DE" sz="1600" b="1" dirty="0" err="1" smtClean="0">
                <a:solidFill>
                  <a:srgbClr val="FF0000"/>
                </a:solidFill>
              </a:rPr>
              <a:t>my</a:t>
            </a:r>
            <a:r>
              <a:rPr lang="de-DE" sz="1600" b="1" dirty="0" smtClean="0">
                <a:solidFill>
                  <a:srgbClr val="FF0000"/>
                </a:solidFill>
              </a:rPr>
              <a:t>::</a:t>
            </a:r>
            <a:r>
              <a:rPr lang="de-DE" sz="1600" b="1" dirty="0" err="1" smtClean="0">
                <a:solidFill>
                  <a:srgbClr val="FF0000"/>
                </a:solidFill>
              </a:rPr>
              <a:t>example</a:t>
            </a:r>
            <a:r>
              <a:rPr lang="de-DE" sz="1600" b="1" dirty="0" smtClean="0">
                <a:solidFill>
                  <a:srgbClr val="FF0000"/>
                </a:solidFill>
              </a:rPr>
              <a:t>::</a:t>
            </a:r>
            <a:r>
              <a:rPr lang="de-DE" sz="1600" b="1" dirty="0" err="1" smtClean="0">
                <a:solidFill>
                  <a:srgbClr val="FF0000"/>
                </a:solidFill>
              </a:rPr>
              <a:t>MyInterfaceProxy</a:t>
            </a:r>
            <a:r>
              <a:rPr lang="de-DE" sz="1600" b="1" dirty="0" smtClean="0">
                <a:solidFill>
                  <a:srgbClr val="FF0000"/>
                </a:solidFill>
              </a:rPr>
              <a:t>&gt; </a:t>
            </a:r>
            <a:br>
              <a:rPr lang="de-DE" sz="1600" b="1" dirty="0" smtClean="0">
                <a:solidFill>
                  <a:srgbClr val="FF0000"/>
                </a:solidFill>
              </a:rPr>
            </a:br>
            <a:r>
              <a:rPr lang="de-DE" sz="1600" b="1" dirty="0" smtClean="0">
                <a:solidFill>
                  <a:srgbClr val="FF0000"/>
                </a:solidFill>
              </a:rPr>
              <a:t>						</a:t>
            </a:r>
            <a:r>
              <a:rPr lang="de-DE" sz="1600" dirty="0" smtClean="0"/>
              <a:t>("local:my.example.MyInterface:my.example.Instance1");</a:t>
            </a:r>
          </a:p>
          <a:p>
            <a:r>
              <a:rPr lang="de-DE" sz="1600" dirty="0" smtClean="0"/>
              <a:t>	</a:t>
            </a:r>
            <a:r>
              <a:rPr lang="de-DE" sz="1600" b="1" dirty="0" err="1" smtClean="0">
                <a:solidFill>
                  <a:srgbClr val="FF0000"/>
                </a:solidFill>
              </a:rPr>
              <a:t>proxy</a:t>
            </a:r>
            <a:r>
              <a:rPr lang="de-DE" sz="1600" b="1" dirty="0" smtClean="0">
                <a:solidFill>
                  <a:srgbClr val="FF0000"/>
                </a:solidFill>
              </a:rPr>
              <a:t>-&gt;</a:t>
            </a:r>
            <a:r>
              <a:rPr lang="de-DE" sz="1600" b="1" dirty="0" err="1" smtClean="0">
                <a:solidFill>
                  <a:srgbClr val="FF0000"/>
                </a:solidFill>
              </a:rPr>
              <a:t>getEntryAddedEvent</a:t>
            </a:r>
            <a:r>
              <a:rPr lang="de-DE" sz="1600" b="1" dirty="0" smtClean="0">
                <a:solidFill>
                  <a:srgbClr val="FF0000"/>
                </a:solidFill>
              </a:rPr>
              <a:t>().</a:t>
            </a:r>
            <a:r>
              <a:rPr lang="de-DE" sz="1600" b="1" dirty="0" err="1" smtClean="0">
                <a:solidFill>
                  <a:srgbClr val="FF0000"/>
                </a:solidFill>
              </a:rPr>
              <a:t>subscribe</a:t>
            </a:r>
            <a:r>
              <a:rPr lang="de-DE" sz="1600" dirty="0" smtClean="0"/>
              <a:t>(&amp;</a:t>
            </a:r>
            <a:r>
              <a:rPr lang="de-DE" sz="1600" dirty="0" err="1" smtClean="0"/>
              <a:t>entryAddedCallback</a:t>
            </a:r>
            <a:r>
              <a:rPr lang="de-DE" sz="1600" dirty="0" smtClean="0"/>
              <a:t>);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while</a:t>
            </a:r>
            <a:r>
              <a:rPr lang="de-DE" sz="1600" dirty="0" smtClean="0"/>
              <a:t> (</a:t>
            </a:r>
            <a:r>
              <a:rPr lang="de-DE" sz="1600" dirty="0" err="1" smtClean="0"/>
              <a:t>true</a:t>
            </a:r>
            <a:r>
              <a:rPr lang="de-DE" sz="1600" dirty="0" smtClean="0"/>
              <a:t>) {</a:t>
            </a:r>
          </a:p>
          <a:p>
            <a:r>
              <a:rPr lang="de-DE" sz="1600" dirty="0" smtClean="0"/>
              <a:t>		</a:t>
            </a:r>
            <a:r>
              <a:rPr lang="de-DE" sz="1600" dirty="0" err="1" smtClean="0"/>
              <a:t>addContact</a:t>
            </a:r>
            <a:r>
              <a:rPr lang="de-DE" sz="1600" dirty="0" smtClean="0"/>
              <a:t>(</a:t>
            </a:r>
            <a:r>
              <a:rPr lang="de-DE" sz="1600" dirty="0" err="1" smtClean="0"/>
              <a:t>proxy</a:t>
            </a:r>
            <a:r>
              <a:rPr lang="de-DE" sz="1600" dirty="0" smtClean="0"/>
              <a:t>);  		// do </a:t>
            </a:r>
            <a:r>
              <a:rPr lang="de-DE" sz="1600" dirty="0" err="1" smtClean="0"/>
              <a:t>something</a:t>
            </a:r>
            <a:endParaRPr lang="de-DE" sz="1600" dirty="0" smtClean="0"/>
          </a:p>
          <a:p>
            <a:r>
              <a:rPr lang="de-DE" sz="1600" dirty="0" smtClean="0"/>
              <a:t>		</a:t>
            </a:r>
            <a:r>
              <a:rPr lang="de-DE" sz="1600" dirty="0" err="1" smtClean="0"/>
              <a:t>sleep</a:t>
            </a:r>
            <a:r>
              <a:rPr lang="de-DE" sz="1600" dirty="0" smtClean="0"/>
              <a:t>(1);	</a:t>
            </a:r>
          </a:p>
          <a:p>
            <a:r>
              <a:rPr lang="de-DE" sz="1600" dirty="0" smtClean="0"/>
              <a:t>} }</a:t>
            </a:r>
            <a:endParaRPr lang="de-DE" sz="1600" dirty="0"/>
          </a:p>
        </p:txBody>
      </p:sp>
      <p:sp>
        <p:nvSpPr>
          <p:cNvPr id="12" name="Textfeld 11"/>
          <p:cNvSpPr txBox="1"/>
          <p:nvPr/>
        </p:nvSpPr>
        <p:spPr>
          <a:xfrm>
            <a:off x="0" y="1306733"/>
            <a:ext cx="9144000" cy="187743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de-DE" sz="1600" dirty="0" err="1" smtClean="0"/>
              <a:t>void</a:t>
            </a:r>
            <a:r>
              <a:rPr lang="de-DE" sz="1600" dirty="0" smtClean="0"/>
              <a:t> </a:t>
            </a:r>
            <a:r>
              <a:rPr lang="de-DE" sz="1600" dirty="0" err="1" smtClean="0"/>
              <a:t>addContact</a:t>
            </a:r>
            <a:r>
              <a:rPr lang="de-DE" sz="1600" dirty="0" smtClean="0"/>
              <a:t>(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shared_ptr</a:t>
            </a:r>
            <a:r>
              <a:rPr lang="de-DE" sz="1600" dirty="0" smtClean="0"/>
              <a:t>&lt;</a:t>
            </a:r>
            <a:r>
              <a:rPr lang="de-DE" sz="1600" dirty="0" err="1" smtClean="0"/>
              <a:t>my</a:t>
            </a:r>
            <a:r>
              <a:rPr lang="de-DE" sz="1600" dirty="0" smtClean="0"/>
              <a:t>::</a:t>
            </a:r>
            <a:r>
              <a:rPr lang="de-DE" sz="1600" dirty="0" err="1" smtClean="0"/>
              <a:t>example</a:t>
            </a:r>
            <a:r>
              <a:rPr lang="de-DE" sz="1600" dirty="0" smtClean="0"/>
              <a:t>::</a:t>
            </a:r>
            <a:r>
              <a:rPr lang="de-DE" sz="1600" dirty="0" err="1" smtClean="0"/>
              <a:t>MyInterfaceProxy</a:t>
            </a:r>
            <a:r>
              <a:rPr lang="de-DE" sz="1600" dirty="0" smtClean="0"/>
              <a:t>&lt;&gt; &gt;&amp; </a:t>
            </a:r>
            <a:r>
              <a:rPr lang="de-DE" sz="1600" dirty="0" err="1" smtClean="0"/>
              <a:t>proxy</a:t>
            </a:r>
            <a:r>
              <a:rPr lang="de-DE" sz="1600" dirty="0" smtClean="0"/>
              <a:t>) {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string</a:t>
            </a:r>
            <a:r>
              <a:rPr lang="de-DE" sz="1600" dirty="0" smtClean="0"/>
              <a:t> </a:t>
            </a:r>
            <a:r>
              <a:rPr lang="de-DE" sz="1600" dirty="0" err="1" smtClean="0"/>
              <a:t>surname</a:t>
            </a:r>
            <a:r>
              <a:rPr lang="de-DE" sz="1600" dirty="0" smtClean="0"/>
              <a:t> = "John";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string</a:t>
            </a:r>
            <a:r>
              <a:rPr lang="de-DE" sz="1600" dirty="0" smtClean="0"/>
              <a:t> </a:t>
            </a:r>
            <a:r>
              <a:rPr lang="de-DE" sz="1600" dirty="0" err="1" smtClean="0"/>
              <a:t>name</a:t>
            </a:r>
            <a:r>
              <a:rPr lang="de-DE" sz="1600" dirty="0" smtClean="0"/>
              <a:t> = "</a:t>
            </a:r>
            <a:r>
              <a:rPr lang="de-DE" sz="1600" dirty="0" err="1" smtClean="0"/>
              <a:t>Doe</a:t>
            </a:r>
            <a:r>
              <a:rPr lang="de-DE" sz="1600" dirty="0" smtClean="0"/>
              <a:t>";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CommonAPI</a:t>
            </a:r>
            <a:r>
              <a:rPr lang="de-DE" sz="1600" dirty="0" smtClean="0"/>
              <a:t>::</a:t>
            </a:r>
            <a:r>
              <a:rPr lang="de-DE" sz="1600" dirty="0" err="1" smtClean="0"/>
              <a:t>CallStatus</a:t>
            </a:r>
            <a:r>
              <a:rPr lang="de-DE" sz="1600" dirty="0" smtClean="0"/>
              <a:t> </a:t>
            </a:r>
            <a:r>
              <a:rPr lang="de-DE" sz="1600" dirty="0" err="1" smtClean="0"/>
              <a:t>status</a:t>
            </a:r>
            <a:r>
              <a:rPr lang="de-DE" sz="1600" dirty="0" smtClean="0"/>
              <a:t>;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cout</a:t>
            </a:r>
            <a:r>
              <a:rPr lang="de-DE" sz="1600" dirty="0" smtClean="0"/>
              <a:t> &lt;&lt; "Calling </a:t>
            </a:r>
            <a:r>
              <a:rPr lang="de-DE" sz="1600" dirty="0" err="1" smtClean="0"/>
              <a:t>MyInterface.addEntry</a:t>
            </a:r>
            <a:r>
              <a:rPr lang="de-DE" sz="1600" dirty="0" smtClean="0"/>
              <a:t>( " &lt;&lt; </a:t>
            </a:r>
            <a:r>
              <a:rPr lang="de-DE" sz="1600" dirty="0" err="1" smtClean="0"/>
              <a:t>surname</a:t>
            </a:r>
            <a:r>
              <a:rPr lang="de-DE" sz="1600" dirty="0" smtClean="0"/>
              <a:t> &lt;&lt; ", " &lt;&lt; </a:t>
            </a:r>
            <a:r>
              <a:rPr lang="de-DE" sz="1600" dirty="0" err="1" smtClean="0"/>
              <a:t>name</a:t>
            </a:r>
            <a:r>
              <a:rPr lang="de-DE" sz="1600" dirty="0" smtClean="0"/>
              <a:t> &lt;&lt; " ) ...\n";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proxy</a:t>
            </a:r>
            <a:r>
              <a:rPr lang="de-DE" sz="1600" dirty="0" smtClean="0"/>
              <a:t>-&gt;</a:t>
            </a:r>
            <a:r>
              <a:rPr lang="de-DE" sz="1600" dirty="0" err="1" smtClean="0"/>
              <a:t>addEntry</a:t>
            </a:r>
            <a:r>
              <a:rPr lang="de-DE" sz="1600" dirty="0" smtClean="0"/>
              <a:t>(</a:t>
            </a:r>
            <a:r>
              <a:rPr lang="de-DE" sz="1600" dirty="0" err="1" smtClean="0"/>
              <a:t>surname</a:t>
            </a:r>
            <a:r>
              <a:rPr lang="de-DE" sz="1600" dirty="0" smtClean="0"/>
              <a:t>, </a:t>
            </a:r>
            <a:r>
              <a:rPr lang="de-DE" sz="1600" dirty="0" err="1" smtClean="0"/>
              <a:t>name</a:t>
            </a:r>
            <a:r>
              <a:rPr lang="de-DE" sz="1600" dirty="0" smtClean="0"/>
              <a:t>, </a:t>
            </a:r>
            <a:r>
              <a:rPr lang="de-DE" sz="1600" dirty="0" err="1" smtClean="0"/>
              <a:t>status</a:t>
            </a:r>
            <a:r>
              <a:rPr lang="de-DE" sz="1600" dirty="0" smtClean="0"/>
              <a:t>);</a:t>
            </a:r>
          </a:p>
          <a:p>
            <a:r>
              <a:rPr lang="de-DE" sz="1600" dirty="0" smtClean="0"/>
              <a:t>}</a:t>
            </a:r>
            <a:endParaRPr lang="de-DE" sz="1600" dirty="0"/>
          </a:p>
        </p:txBody>
      </p:sp>
      <p:sp>
        <p:nvSpPr>
          <p:cNvPr id="13" name="Textfeld 12"/>
          <p:cNvSpPr txBox="1"/>
          <p:nvPr/>
        </p:nvSpPr>
        <p:spPr>
          <a:xfrm>
            <a:off x="0" y="3184170"/>
            <a:ext cx="9144000" cy="1107996"/>
          </a:xfrm>
          <a:prstGeom prst="rect">
            <a:avLst/>
          </a:prstGeom>
          <a:solidFill>
            <a:srgbClr val="C0F264"/>
          </a:solidFill>
        </p:spPr>
        <p:txBody>
          <a:bodyPr wrap="square" rtlCol="0">
            <a:spAutoFit/>
          </a:bodyPr>
          <a:lstStyle/>
          <a:p>
            <a:r>
              <a:rPr lang="de-DE" sz="1600" dirty="0" err="1" smtClean="0"/>
              <a:t>CommonAPI</a:t>
            </a:r>
            <a:r>
              <a:rPr lang="de-DE" sz="1600" dirty="0" smtClean="0"/>
              <a:t>::</a:t>
            </a:r>
            <a:r>
              <a:rPr lang="de-DE" sz="1600" dirty="0" err="1" smtClean="0"/>
              <a:t>SubscriptionStatus</a:t>
            </a:r>
            <a:r>
              <a:rPr lang="de-DE" sz="1600" dirty="0" smtClean="0"/>
              <a:t> </a:t>
            </a:r>
            <a:r>
              <a:rPr lang="de-DE" sz="1600" dirty="0" err="1" smtClean="0"/>
              <a:t>entryAddedCallback</a:t>
            </a:r>
            <a:r>
              <a:rPr lang="de-DE" sz="1600" dirty="0" smtClean="0"/>
              <a:t>(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string</a:t>
            </a:r>
            <a:r>
              <a:rPr lang="de-DE" sz="1600" dirty="0" smtClean="0"/>
              <a:t> </a:t>
            </a:r>
            <a:r>
              <a:rPr lang="de-DE" sz="1600" dirty="0" err="1" smtClean="0"/>
              <a:t>surname</a:t>
            </a:r>
            <a:r>
              <a:rPr lang="de-DE" sz="1600" dirty="0" smtClean="0"/>
              <a:t>, 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string</a:t>
            </a:r>
            <a:r>
              <a:rPr lang="de-DE" sz="1600" dirty="0" smtClean="0"/>
              <a:t> </a:t>
            </a:r>
            <a:r>
              <a:rPr lang="de-DE" sz="1600" dirty="0" err="1" smtClean="0"/>
              <a:t>name</a:t>
            </a:r>
            <a:r>
              <a:rPr lang="de-DE" sz="1600" dirty="0" smtClean="0"/>
              <a:t>) {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cout</a:t>
            </a:r>
            <a:r>
              <a:rPr lang="de-DE" sz="1600" dirty="0" smtClean="0"/>
              <a:t> &lt;&lt; "</a:t>
            </a:r>
            <a:r>
              <a:rPr lang="de-DE" sz="1600" dirty="0" err="1" smtClean="0"/>
              <a:t>entryAddedCallback</a:t>
            </a:r>
            <a:r>
              <a:rPr lang="de-DE" sz="1600" dirty="0" smtClean="0"/>
              <a:t>( " &lt;&lt; </a:t>
            </a:r>
            <a:r>
              <a:rPr lang="de-DE" sz="1600" dirty="0" err="1" smtClean="0"/>
              <a:t>surname</a:t>
            </a:r>
            <a:r>
              <a:rPr lang="de-DE" sz="1600" dirty="0" smtClean="0"/>
              <a:t> &lt;&lt; ", " &lt;&lt; </a:t>
            </a:r>
            <a:r>
              <a:rPr lang="de-DE" sz="1600" dirty="0" err="1" smtClean="0"/>
              <a:t>name</a:t>
            </a:r>
            <a:r>
              <a:rPr lang="de-DE" sz="1600" dirty="0" smtClean="0"/>
              <a:t> &lt;&lt; " )\n";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return</a:t>
            </a:r>
            <a:r>
              <a:rPr lang="de-DE" sz="1600" dirty="0" smtClean="0"/>
              <a:t> </a:t>
            </a:r>
            <a:r>
              <a:rPr lang="de-DE" sz="1600" dirty="0" err="1" smtClean="0"/>
              <a:t>CommonAPI</a:t>
            </a:r>
            <a:r>
              <a:rPr lang="de-DE" sz="1600" dirty="0" smtClean="0"/>
              <a:t>::</a:t>
            </a:r>
            <a:r>
              <a:rPr lang="de-DE" sz="1600" dirty="0" err="1" smtClean="0"/>
              <a:t>SubscriptionStatus</a:t>
            </a:r>
            <a:r>
              <a:rPr lang="de-DE" sz="1600" dirty="0" smtClean="0"/>
              <a:t>::RETAIN;</a:t>
            </a:r>
          </a:p>
          <a:p>
            <a:r>
              <a:rPr lang="de-DE" sz="1600" dirty="0" smtClean="0"/>
              <a:t>}</a:t>
            </a:r>
            <a:endParaRPr lang="de-DE" sz="1600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CommonAPI</a:t>
            </a:r>
            <a:r>
              <a:rPr lang="de-DE" dirty="0" smtClean="0"/>
              <a:t> </a:t>
            </a:r>
            <a:r>
              <a:rPr lang="de-DE" dirty="0" err="1" smtClean="0"/>
              <a:t>Example</a:t>
            </a:r>
            <a:r>
              <a:rPr lang="de-DE" dirty="0" smtClean="0"/>
              <a:t> - Service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0" y="1499436"/>
            <a:ext cx="9144000" cy="2123658"/>
          </a:xfrm>
          <a:prstGeom prst="rect">
            <a:avLst/>
          </a:prstGeom>
          <a:solidFill>
            <a:srgbClr val="C0F264"/>
          </a:solidFill>
        </p:spPr>
        <p:txBody>
          <a:bodyPr wrap="square" rtlCol="0">
            <a:spAutoFit/>
          </a:bodyPr>
          <a:lstStyle/>
          <a:p>
            <a:r>
              <a:rPr lang="de-DE" sz="1600" dirty="0" err="1" smtClean="0"/>
              <a:t>class</a:t>
            </a:r>
            <a:r>
              <a:rPr lang="de-DE" sz="1600" dirty="0" smtClean="0"/>
              <a:t> </a:t>
            </a:r>
            <a:r>
              <a:rPr lang="de-DE" sz="1600" dirty="0" err="1" smtClean="0"/>
              <a:t>MyInterfaceIndividualStub</a:t>
            </a:r>
            <a:r>
              <a:rPr lang="de-DE" sz="1600" dirty="0" smtClean="0"/>
              <a:t> : </a:t>
            </a:r>
            <a:r>
              <a:rPr lang="de-DE" sz="1600" dirty="0" err="1" smtClean="0"/>
              <a:t>public</a:t>
            </a:r>
            <a:r>
              <a:rPr lang="de-DE" sz="1600" dirty="0" smtClean="0"/>
              <a:t> </a:t>
            </a:r>
            <a:r>
              <a:rPr lang="de-DE" sz="1600" dirty="0" err="1" smtClean="0"/>
              <a:t>my</a:t>
            </a:r>
            <a:r>
              <a:rPr lang="de-DE" sz="1600" dirty="0" smtClean="0"/>
              <a:t>::</a:t>
            </a:r>
            <a:r>
              <a:rPr lang="de-DE" sz="1600" dirty="0" err="1" smtClean="0"/>
              <a:t>example</a:t>
            </a:r>
            <a:r>
              <a:rPr lang="de-DE" sz="1600" dirty="0" smtClean="0"/>
              <a:t>::</a:t>
            </a:r>
            <a:r>
              <a:rPr lang="de-DE" sz="1600" dirty="0" err="1" smtClean="0"/>
              <a:t>MyInterfaceStubDefault</a:t>
            </a:r>
            <a:r>
              <a:rPr lang="de-DE" sz="1600" dirty="0" smtClean="0"/>
              <a:t> {</a:t>
            </a:r>
          </a:p>
          <a:p>
            <a:r>
              <a:rPr lang="de-DE" sz="1600" dirty="0" smtClean="0"/>
              <a:t>   </a:t>
            </a:r>
            <a:r>
              <a:rPr lang="de-DE" sz="1600" dirty="0" err="1" smtClean="0"/>
              <a:t>public</a:t>
            </a:r>
            <a:r>
              <a:rPr lang="de-DE" sz="1600" dirty="0" smtClean="0"/>
              <a:t>: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MyInterfaceIndividualStub</a:t>
            </a:r>
            <a:r>
              <a:rPr lang="de-DE" sz="1600" dirty="0" smtClean="0"/>
              <a:t>() {}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virtual</a:t>
            </a:r>
            <a:r>
              <a:rPr lang="de-DE" sz="1600" dirty="0" smtClean="0"/>
              <a:t> ~</a:t>
            </a:r>
            <a:r>
              <a:rPr lang="de-DE" sz="1600" dirty="0" err="1" smtClean="0"/>
              <a:t>MyInterfaceIndividualStub</a:t>
            </a:r>
            <a:r>
              <a:rPr lang="de-DE" sz="1600" dirty="0" smtClean="0"/>
              <a:t>() {}</a:t>
            </a:r>
          </a:p>
          <a:p>
            <a:pPr lvl="1"/>
            <a:r>
              <a:rPr lang="de-DE" sz="1600" dirty="0" err="1" smtClean="0"/>
              <a:t>virtual</a:t>
            </a:r>
            <a:r>
              <a:rPr lang="de-DE" sz="1600" dirty="0" smtClean="0"/>
              <a:t> </a:t>
            </a:r>
            <a:r>
              <a:rPr lang="de-DE" sz="1600" dirty="0" err="1" smtClean="0"/>
              <a:t>void</a:t>
            </a:r>
            <a:r>
              <a:rPr lang="de-DE" sz="1600" dirty="0" smtClean="0"/>
              <a:t> </a:t>
            </a:r>
            <a:r>
              <a:rPr lang="de-DE" sz="1600" dirty="0" err="1" smtClean="0"/>
              <a:t>addEntry</a:t>
            </a:r>
            <a:r>
              <a:rPr lang="de-DE" sz="1600" dirty="0" smtClean="0"/>
              <a:t>(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string</a:t>
            </a:r>
            <a:r>
              <a:rPr lang="de-DE" sz="1600" dirty="0" smtClean="0"/>
              <a:t> </a:t>
            </a:r>
            <a:r>
              <a:rPr lang="de-DE" sz="1600" dirty="0" err="1" smtClean="0"/>
              <a:t>surname</a:t>
            </a:r>
            <a:r>
              <a:rPr lang="de-DE" sz="1600" dirty="0" smtClean="0"/>
              <a:t>, 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string</a:t>
            </a:r>
            <a:r>
              <a:rPr lang="de-DE" sz="1600" dirty="0" smtClean="0"/>
              <a:t> </a:t>
            </a:r>
            <a:r>
              <a:rPr lang="de-DE" sz="1600" dirty="0" err="1" smtClean="0"/>
              <a:t>name</a:t>
            </a:r>
            <a:r>
              <a:rPr lang="de-DE" sz="1600" dirty="0" smtClean="0"/>
              <a:t>) {</a:t>
            </a:r>
          </a:p>
          <a:p>
            <a:pPr lvl="1"/>
            <a:r>
              <a:rPr lang="de-DE" sz="1600" dirty="0" smtClean="0"/>
              <a:t>    	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cout</a:t>
            </a:r>
            <a:r>
              <a:rPr lang="de-DE" sz="1600" dirty="0" smtClean="0"/>
              <a:t> &lt;&lt; "</a:t>
            </a:r>
            <a:r>
              <a:rPr lang="de-DE" sz="1600" dirty="0" err="1" smtClean="0"/>
              <a:t>Received</a:t>
            </a:r>
            <a:r>
              <a:rPr lang="de-DE" sz="1600" dirty="0" smtClean="0"/>
              <a:t> </a:t>
            </a:r>
            <a:r>
              <a:rPr lang="de-DE" sz="1600" dirty="0" err="1" smtClean="0"/>
              <a:t>call</a:t>
            </a:r>
            <a:r>
              <a:rPr lang="de-DE" sz="1600" dirty="0" smtClean="0"/>
              <a:t> </a:t>
            </a:r>
            <a:r>
              <a:rPr lang="de-DE" sz="1600" dirty="0" err="1" smtClean="0"/>
              <a:t>to</a:t>
            </a:r>
            <a:r>
              <a:rPr lang="de-DE" sz="1600" dirty="0" smtClean="0"/>
              <a:t> </a:t>
            </a:r>
            <a:r>
              <a:rPr lang="de-DE" sz="1600" dirty="0" err="1" smtClean="0"/>
              <a:t>addEntry</a:t>
            </a:r>
            <a:r>
              <a:rPr lang="de-DE" sz="1600" dirty="0" smtClean="0"/>
              <a:t>( " &lt;&lt; </a:t>
            </a:r>
            <a:r>
              <a:rPr lang="de-DE" sz="1600" dirty="0" err="1" smtClean="0"/>
              <a:t>surname</a:t>
            </a:r>
            <a:r>
              <a:rPr lang="de-DE" sz="1600" dirty="0" smtClean="0"/>
              <a:t> &lt;&lt; ", " &lt;&lt; </a:t>
            </a:r>
            <a:r>
              <a:rPr lang="de-DE" sz="1600" dirty="0" err="1" smtClean="0"/>
              <a:t>name</a:t>
            </a:r>
            <a:r>
              <a:rPr lang="de-DE" sz="1600" dirty="0" smtClean="0"/>
              <a:t> &lt;&lt; " )\n";</a:t>
            </a:r>
          </a:p>
          <a:p>
            <a:pPr lvl="1"/>
            <a:r>
              <a:rPr lang="de-DE" sz="1600" dirty="0" smtClean="0"/>
              <a:t>	</a:t>
            </a:r>
            <a:r>
              <a:rPr lang="de-DE" sz="1600" dirty="0" err="1" smtClean="0"/>
              <a:t>fireEntryAddedEvent</a:t>
            </a:r>
            <a:r>
              <a:rPr lang="de-DE" sz="1600" dirty="0" smtClean="0"/>
              <a:t>(</a:t>
            </a:r>
            <a:r>
              <a:rPr lang="de-DE" sz="1600" dirty="0" err="1" smtClean="0"/>
              <a:t>surname</a:t>
            </a:r>
            <a:r>
              <a:rPr lang="de-DE" sz="1600" dirty="0" smtClean="0"/>
              <a:t>, </a:t>
            </a:r>
            <a:r>
              <a:rPr lang="de-DE" sz="1600" dirty="0" err="1" smtClean="0"/>
              <a:t>name</a:t>
            </a:r>
            <a:r>
              <a:rPr lang="de-DE" sz="1600" dirty="0" smtClean="0"/>
              <a:t>);</a:t>
            </a:r>
          </a:p>
          <a:p>
            <a:r>
              <a:rPr lang="de-DE" sz="1600" dirty="0" smtClean="0"/>
              <a:t>}};</a:t>
            </a:r>
            <a:endParaRPr lang="de-DE" sz="1600" dirty="0"/>
          </a:p>
        </p:txBody>
      </p:sp>
      <p:sp>
        <p:nvSpPr>
          <p:cNvPr id="8" name="Textfeld 7"/>
          <p:cNvSpPr txBox="1"/>
          <p:nvPr/>
        </p:nvSpPr>
        <p:spPr>
          <a:xfrm>
            <a:off x="0" y="4045789"/>
            <a:ext cx="9143999" cy="206210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de-DE" sz="1600" dirty="0" err="1" smtClean="0"/>
              <a:t>int</a:t>
            </a:r>
            <a:r>
              <a:rPr lang="de-DE" sz="1600" dirty="0" smtClean="0"/>
              <a:t> </a:t>
            </a:r>
            <a:r>
              <a:rPr lang="de-DE" sz="1600" dirty="0" err="1" smtClean="0"/>
              <a:t>main</a:t>
            </a:r>
            <a:r>
              <a:rPr lang="de-DE" sz="1600" dirty="0" smtClean="0"/>
              <a:t>(</a:t>
            </a:r>
            <a:r>
              <a:rPr lang="de-DE" sz="1600" dirty="0" err="1" smtClean="0"/>
              <a:t>void</a:t>
            </a:r>
            <a:r>
              <a:rPr lang="de-DE" sz="1600" dirty="0" smtClean="0"/>
              <a:t>) {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shared_ptr</a:t>
            </a:r>
            <a:r>
              <a:rPr lang="de-DE" sz="1600" dirty="0" smtClean="0"/>
              <a:t>&lt;</a:t>
            </a:r>
            <a:r>
              <a:rPr lang="de-DE" sz="1600" dirty="0" err="1" smtClean="0"/>
              <a:t>CommonAPI</a:t>
            </a:r>
            <a:r>
              <a:rPr lang="de-DE" sz="1600" dirty="0" smtClean="0"/>
              <a:t>::</a:t>
            </a:r>
            <a:r>
              <a:rPr lang="de-DE" sz="1600" dirty="0" err="1" smtClean="0"/>
              <a:t>Runtime</a:t>
            </a:r>
            <a:r>
              <a:rPr lang="de-DE" sz="1600" dirty="0" smtClean="0"/>
              <a:t>&gt; </a:t>
            </a:r>
            <a:r>
              <a:rPr lang="de-DE" sz="1600" dirty="0" err="1" smtClean="0"/>
              <a:t>runtime</a:t>
            </a:r>
            <a:r>
              <a:rPr lang="de-DE" sz="1600" dirty="0" smtClean="0"/>
              <a:t> = </a:t>
            </a:r>
            <a:r>
              <a:rPr lang="de-DE" sz="1600" b="1" dirty="0" err="1" smtClean="0">
                <a:solidFill>
                  <a:srgbClr val="FF0000"/>
                </a:solidFill>
              </a:rPr>
              <a:t>CommonAPI</a:t>
            </a:r>
            <a:r>
              <a:rPr lang="de-DE" sz="1600" b="1" dirty="0" smtClean="0">
                <a:solidFill>
                  <a:srgbClr val="FF0000"/>
                </a:solidFill>
              </a:rPr>
              <a:t>::</a:t>
            </a:r>
            <a:r>
              <a:rPr lang="de-DE" sz="1600" b="1" dirty="0" err="1" smtClean="0">
                <a:solidFill>
                  <a:srgbClr val="FF0000"/>
                </a:solidFill>
              </a:rPr>
              <a:t>Runtime</a:t>
            </a:r>
            <a:r>
              <a:rPr lang="de-DE" sz="1600" b="1" dirty="0" smtClean="0">
                <a:solidFill>
                  <a:srgbClr val="FF0000"/>
                </a:solidFill>
              </a:rPr>
              <a:t>::</a:t>
            </a:r>
            <a:r>
              <a:rPr lang="de-DE" sz="1600" b="1" dirty="0" err="1" smtClean="0">
                <a:solidFill>
                  <a:srgbClr val="FF0000"/>
                </a:solidFill>
              </a:rPr>
              <a:t>load</a:t>
            </a:r>
            <a:r>
              <a:rPr lang="de-DE" sz="1600" b="1" dirty="0" smtClean="0">
                <a:solidFill>
                  <a:srgbClr val="FF0000"/>
                </a:solidFill>
              </a:rPr>
              <a:t>();</a:t>
            </a:r>
            <a:r>
              <a:rPr lang="de-DE" sz="1600" dirty="0" smtClean="0"/>
              <a:t>	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shared_ptr</a:t>
            </a:r>
            <a:r>
              <a:rPr lang="de-DE" sz="1600" dirty="0" smtClean="0"/>
              <a:t>&lt;</a:t>
            </a:r>
            <a:r>
              <a:rPr lang="de-DE" sz="1600" dirty="0" err="1" smtClean="0"/>
              <a:t>CommonAPI</a:t>
            </a:r>
            <a:r>
              <a:rPr lang="de-DE" sz="1600" dirty="0" smtClean="0"/>
              <a:t>::Factory&gt; </a:t>
            </a:r>
            <a:r>
              <a:rPr lang="de-DE" sz="1600" dirty="0" err="1" smtClean="0"/>
              <a:t>factory</a:t>
            </a:r>
            <a:r>
              <a:rPr lang="de-DE" sz="1600" dirty="0" smtClean="0"/>
              <a:t> = </a:t>
            </a:r>
            <a:r>
              <a:rPr lang="de-DE" sz="1600" b="1" dirty="0" err="1" smtClean="0">
                <a:solidFill>
                  <a:srgbClr val="FF0000"/>
                </a:solidFill>
              </a:rPr>
              <a:t>runtime</a:t>
            </a:r>
            <a:r>
              <a:rPr lang="de-DE" sz="1600" b="1" dirty="0" smtClean="0">
                <a:solidFill>
                  <a:srgbClr val="FF0000"/>
                </a:solidFill>
              </a:rPr>
              <a:t>-&gt;</a:t>
            </a:r>
            <a:r>
              <a:rPr lang="de-DE" sz="1600" b="1" dirty="0" err="1" smtClean="0">
                <a:solidFill>
                  <a:srgbClr val="FF0000"/>
                </a:solidFill>
              </a:rPr>
              <a:t>createFactory</a:t>
            </a:r>
            <a:r>
              <a:rPr lang="de-DE" sz="1600" b="1" dirty="0" smtClean="0">
                <a:solidFill>
                  <a:srgbClr val="FF0000"/>
                </a:solidFill>
              </a:rPr>
              <a:t>();</a:t>
            </a:r>
          </a:p>
          <a:p>
            <a:r>
              <a:rPr lang="de-DE" sz="1600" dirty="0" smtClean="0"/>
              <a:t>	</a:t>
            </a:r>
            <a:r>
              <a:rPr lang="de-DE" sz="1600" dirty="0" err="1" smtClean="0"/>
              <a:t>auto</a:t>
            </a:r>
            <a:r>
              <a:rPr lang="de-DE" sz="1600" dirty="0" smtClean="0"/>
              <a:t> </a:t>
            </a:r>
            <a:r>
              <a:rPr lang="de-DE" sz="1600" dirty="0" err="1" smtClean="0"/>
              <a:t>myStub</a:t>
            </a:r>
            <a:r>
              <a:rPr lang="de-DE" sz="1600" dirty="0" smtClean="0"/>
              <a:t> = </a:t>
            </a:r>
            <a:r>
              <a:rPr lang="de-DE" sz="1600" dirty="0" err="1" smtClean="0"/>
              <a:t>std</a:t>
            </a:r>
            <a:r>
              <a:rPr lang="de-DE" sz="1600" dirty="0" smtClean="0"/>
              <a:t>::</a:t>
            </a:r>
            <a:r>
              <a:rPr lang="de-DE" sz="1600" dirty="0" err="1" smtClean="0"/>
              <a:t>make_shared</a:t>
            </a:r>
            <a:r>
              <a:rPr lang="de-DE" sz="1600" dirty="0" smtClean="0"/>
              <a:t>&lt;</a:t>
            </a:r>
            <a:r>
              <a:rPr lang="de-DE" sz="1600" dirty="0" err="1" smtClean="0"/>
              <a:t>MyInterfaceIndividualStub</a:t>
            </a:r>
            <a:r>
              <a:rPr lang="de-DE" sz="1600" dirty="0" smtClean="0"/>
              <a:t>&gt;();</a:t>
            </a:r>
          </a:p>
          <a:p>
            <a:pPr lvl="1"/>
            <a:r>
              <a:rPr lang="de-DE" sz="1600" b="1" dirty="0" err="1" smtClean="0">
                <a:solidFill>
                  <a:srgbClr val="FF0000"/>
                </a:solidFill>
              </a:rPr>
              <a:t>factory</a:t>
            </a:r>
            <a:r>
              <a:rPr lang="de-DE" sz="1600" b="1" dirty="0" smtClean="0">
                <a:solidFill>
                  <a:srgbClr val="FF0000"/>
                </a:solidFill>
              </a:rPr>
              <a:t>-&gt;</a:t>
            </a:r>
            <a:r>
              <a:rPr lang="de-DE" sz="1600" b="1" dirty="0" err="1" smtClean="0">
                <a:solidFill>
                  <a:srgbClr val="FF0000"/>
                </a:solidFill>
              </a:rPr>
              <a:t>registerService</a:t>
            </a:r>
            <a:r>
              <a:rPr lang="de-DE" sz="1600" b="1" dirty="0" smtClean="0">
                <a:solidFill>
                  <a:srgbClr val="FF0000"/>
                </a:solidFill>
              </a:rPr>
              <a:t>(</a:t>
            </a:r>
            <a:r>
              <a:rPr lang="de-DE" sz="1600" dirty="0" err="1" smtClean="0"/>
              <a:t>myStub</a:t>
            </a:r>
            <a:r>
              <a:rPr lang="de-DE" sz="1600" dirty="0" smtClean="0"/>
              <a:t>, "local:my.example.MyInterface:my.example.Instance1"</a:t>
            </a:r>
            <a:r>
              <a:rPr lang="de-DE" sz="1600" b="1" dirty="0" smtClean="0">
                <a:solidFill>
                  <a:srgbClr val="FF0000"/>
                </a:solidFill>
              </a:rPr>
              <a:t>);</a:t>
            </a:r>
          </a:p>
          <a:p>
            <a:pPr lvl="1"/>
            <a:r>
              <a:rPr lang="de-DE" sz="1600" dirty="0" err="1" smtClean="0"/>
              <a:t>while</a:t>
            </a:r>
            <a:r>
              <a:rPr lang="de-DE" sz="1600" dirty="0" smtClean="0"/>
              <a:t>(</a:t>
            </a:r>
            <a:r>
              <a:rPr lang="de-DE" sz="1600" dirty="0" err="1" smtClean="0"/>
              <a:t>true</a:t>
            </a:r>
            <a:r>
              <a:rPr lang="de-DE" sz="1600" dirty="0" smtClean="0"/>
              <a:t>) {</a:t>
            </a:r>
          </a:p>
          <a:p>
            <a:pPr lvl="1"/>
            <a:r>
              <a:rPr lang="de-DE" sz="1600" dirty="0" smtClean="0"/>
              <a:t>    	</a:t>
            </a:r>
            <a:r>
              <a:rPr lang="de-DE" sz="1600" dirty="0" err="1" smtClean="0"/>
              <a:t>sleep</a:t>
            </a:r>
            <a:r>
              <a:rPr lang="de-DE" sz="1600" dirty="0" smtClean="0"/>
              <a:t>(1); </a:t>
            </a:r>
          </a:p>
          <a:p>
            <a:r>
              <a:rPr lang="de-DE" sz="1600" dirty="0" smtClean="0"/>
              <a:t>}}</a:t>
            </a:r>
            <a:endParaRPr lang="de-DE" sz="1600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71475" lvl="2" indent="-190500">
              <a:spcBef>
                <a:spcPct val="60000"/>
              </a:spcBef>
            </a:pPr>
            <a:r>
              <a:rPr lang="de-DE" dirty="0" smtClean="0"/>
              <a:t>Benchmark </a:t>
            </a:r>
            <a:r>
              <a:rPr lang="de-DE" dirty="0" err="1" smtClean="0"/>
              <a:t>created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IPC </a:t>
            </a:r>
            <a:r>
              <a:rPr lang="de-DE" dirty="0" err="1" smtClean="0"/>
              <a:t>CommonAPI</a:t>
            </a:r>
            <a:r>
              <a:rPr lang="de-DE" dirty="0" smtClean="0"/>
              <a:t> C++</a:t>
            </a:r>
          </a:p>
          <a:p>
            <a:pPr marL="828675" lvl="3" indent="-190500">
              <a:spcBef>
                <a:spcPct val="60000"/>
              </a:spcBef>
              <a:buFont typeface="Symbol"/>
              <a:buChar char="Þ"/>
            </a:pPr>
            <a:r>
              <a:rPr lang="de-DE" i="1" dirty="0" smtClean="0"/>
              <a:t> </a:t>
            </a:r>
            <a:r>
              <a:rPr lang="de-DE" i="1" dirty="0" err="1" smtClean="0"/>
              <a:t>commonapi</a:t>
            </a:r>
            <a:r>
              <a:rPr lang="de-DE" i="1" dirty="0" smtClean="0"/>
              <a:t>-echo</a:t>
            </a:r>
          </a:p>
          <a:p>
            <a:pPr marL="371475" lvl="2" indent="-190500">
              <a:spcBef>
                <a:spcPct val="60000"/>
              </a:spcBef>
            </a:pPr>
            <a:r>
              <a:rPr lang="de-DE" dirty="0" err="1" smtClean="0"/>
              <a:t>Existing</a:t>
            </a:r>
            <a:r>
              <a:rPr lang="de-DE" dirty="0" smtClean="0"/>
              <a:t> </a:t>
            </a:r>
            <a:r>
              <a:rPr lang="de-DE" dirty="0" err="1" smtClean="0"/>
              <a:t>benchmark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libdbus</a:t>
            </a:r>
            <a:endParaRPr lang="de-DE" dirty="0" smtClean="0"/>
          </a:p>
          <a:p>
            <a:pPr marL="828675" lvl="3" indent="-190500">
              <a:spcBef>
                <a:spcPct val="60000"/>
              </a:spcBef>
              <a:buFont typeface="Symbol"/>
              <a:buChar char="Þ"/>
            </a:pPr>
            <a:r>
              <a:rPr lang="de-DE" i="1" dirty="0" smtClean="0"/>
              <a:t> </a:t>
            </a:r>
            <a:r>
              <a:rPr lang="de-DE" i="1" dirty="0" err="1" smtClean="0"/>
              <a:t>dbus</a:t>
            </a:r>
            <a:r>
              <a:rPr lang="de-DE" i="1" dirty="0" smtClean="0"/>
              <a:t>-ping</a:t>
            </a:r>
          </a:p>
          <a:p>
            <a:pPr marL="371475" lvl="2" indent="-190500">
              <a:spcBef>
                <a:spcPct val="60000"/>
              </a:spcBef>
            </a:pPr>
            <a:r>
              <a:rPr lang="de-DE" dirty="0" err="1" smtClean="0"/>
              <a:t>Pandaboard</a:t>
            </a:r>
            <a:r>
              <a:rPr lang="de-DE" dirty="0" smtClean="0"/>
              <a:t>/OMAP4</a:t>
            </a:r>
          </a:p>
          <a:p>
            <a:pPr marL="371475" lvl="2" indent="-190500">
              <a:spcBef>
                <a:spcPct val="60000"/>
              </a:spcBef>
            </a:pPr>
            <a:r>
              <a:rPr lang="de-DE" dirty="0" smtClean="0"/>
              <a:t>YOCTO 1.3 </a:t>
            </a:r>
            <a:r>
              <a:rPr lang="de-DE" dirty="0" err="1" smtClean="0"/>
              <a:t>based</a:t>
            </a:r>
            <a:r>
              <a:rPr lang="de-DE" dirty="0" smtClean="0"/>
              <a:t> </a:t>
            </a:r>
            <a:r>
              <a:rPr lang="de-DE" dirty="0" err="1" smtClean="0"/>
              <a:t>plattform</a:t>
            </a:r>
            <a:r>
              <a:rPr lang="de-DE" dirty="0" smtClean="0"/>
              <a:t> (</a:t>
            </a:r>
            <a:r>
              <a:rPr lang="de-DE" dirty="0" err="1" smtClean="0"/>
              <a:t>kernel</a:t>
            </a:r>
            <a:r>
              <a:rPr lang="de-DE" dirty="0" smtClean="0"/>
              <a:t> 3.4)</a:t>
            </a:r>
          </a:p>
          <a:p>
            <a:pPr marL="371475" lvl="2" indent="-190500">
              <a:spcBef>
                <a:spcPct val="60000"/>
              </a:spcBef>
            </a:pPr>
            <a:r>
              <a:rPr lang="de-DE" dirty="0" err="1" smtClean="0"/>
              <a:t>Vanilla</a:t>
            </a:r>
            <a:r>
              <a:rPr lang="de-DE" dirty="0" smtClean="0"/>
              <a:t> D-Bus 1.4.16 (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AF_Bus</a:t>
            </a:r>
            <a:r>
              <a:rPr lang="de-DE" dirty="0" smtClean="0"/>
              <a:t>)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message</a:t>
            </a:r>
            <a:r>
              <a:rPr lang="de-DE" dirty="0" smtClean="0"/>
              <a:t> </a:t>
            </a:r>
            <a:r>
              <a:rPr lang="de-DE" dirty="0" err="1" smtClean="0"/>
              <a:t>validation</a:t>
            </a:r>
            <a:r>
              <a:rPr lang="de-DE" dirty="0" smtClean="0"/>
              <a:t> </a:t>
            </a:r>
            <a:r>
              <a:rPr lang="de-DE" dirty="0" err="1" smtClean="0"/>
              <a:t>enabled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1520924" y="342900"/>
            <a:ext cx="7381536" cy="820738"/>
          </a:xfrm>
        </p:spPr>
        <p:txBody>
          <a:bodyPr>
            <a:normAutofit/>
          </a:bodyPr>
          <a:lstStyle/>
          <a:p>
            <a:r>
              <a:rPr lang="de-DE" dirty="0" smtClean="0"/>
              <a:t>IPC </a:t>
            </a:r>
            <a:r>
              <a:rPr lang="de-DE" dirty="0" err="1" smtClean="0"/>
              <a:t>CommonAPI</a:t>
            </a:r>
            <a:r>
              <a:rPr lang="de-DE" dirty="0" smtClean="0"/>
              <a:t> C++ Benchmark</a:t>
            </a:r>
            <a:endParaRPr lang="de-DE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Performance</a:t>
            </a:r>
            <a:endParaRPr lang="de-DE" dirty="0"/>
          </a:p>
        </p:txBody>
      </p:sp>
      <p:graphicFrame>
        <p:nvGraphicFramePr>
          <p:cNvPr id="8" name="Diagramm 7"/>
          <p:cNvGraphicFramePr/>
          <p:nvPr/>
        </p:nvGraphicFramePr>
        <p:xfrm>
          <a:off x="1" y="1360132"/>
          <a:ext cx="9143999" cy="49962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Abgerundetes Rechteck 8"/>
          <p:cNvSpPr/>
          <p:nvPr/>
        </p:nvSpPr>
        <p:spPr>
          <a:xfrm>
            <a:off x="4937277" y="2389519"/>
            <a:ext cx="3036499" cy="862642"/>
          </a:xfrm>
          <a:prstGeom prst="roundRect">
            <a:avLst/>
          </a:prstGeom>
          <a:solidFill>
            <a:srgbClr val="00B050">
              <a:alpha val="5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 smtClean="0">
                <a:solidFill>
                  <a:srgbClr val="FF0000"/>
                </a:solidFill>
              </a:rPr>
              <a:t>Overhead &lt;20%</a:t>
            </a:r>
            <a:endParaRPr lang="de-DE" sz="32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000" dirty="0" smtClean="0"/>
              <a:t>IPC </a:t>
            </a:r>
            <a:r>
              <a:rPr lang="en-US" sz="2000" dirty="0" err="1" smtClean="0"/>
              <a:t>CommonAPI</a:t>
            </a:r>
            <a:r>
              <a:rPr lang="en-US" sz="2000" dirty="0" smtClean="0"/>
              <a:t> C++:</a:t>
            </a:r>
          </a:p>
          <a:p>
            <a:pPr lvl="1"/>
            <a:r>
              <a:rPr lang="en-US" sz="1600" dirty="0" smtClean="0"/>
              <a:t>Broadcasts: the keyword </a:t>
            </a:r>
            <a:r>
              <a:rPr lang="en-US" sz="1600" i="1" dirty="0" smtClean="0"/>
              <a:t>selective</a:t>
            </a:r>
            <a:r>
              <a:rPr lang="en-US" sz="1600" dirty="0" smtClean="0"/>
              <a:t> for Franca IDL broadcasts is currently not supported. Discussion on this topic is ongoing.</a:t>
            </a:r>
          </a:p>
          <a:p>
            <a:pPr lvl="1"/>
            <a:r>
              <a:rPr lang="en-US" sz="1600" dirty="0" smtClean="0"/>
              <a:t>Contract: Franca IDL </a:t>
            </a:r>
            <a:r>
              <a:rPr lang="en-US" sz="1600" i="1" dirty="0" smtClean="0"/>
              <a:t>Contracts</a:t>
            </a:r>
            <a:r>
              <a:rPr lang="en-US" sz="1600" dirty="0" smtClean="0"/>
              <a:t> are not supported.</a:t>
            </a:r>
          </a:p>
          <a:p>
            <a:pPr lvl="1"/>
            <a:r>
              <a:rPr lang="en-US" sz="1600" dirty="0" smtClean="0"/>
              <a:t>Arrays: Implicit definition of arrays as specified by Franca IDL is currently not supported. </a:t>
            </a:r>
            <a:r>
              <a:rPr lang="en-US" sz="1600" dirty="0" err="1" smtClean="0"/>
              <a:t>Typedef</a:t>
            </a:r>
            <a:r>
              <a:rPr lang="en-US" sz="1600" dirty="0" smtClean="0"/>
              <a:t> can be used as workaround.</a:t>
            </a:r>
          </a:p>
          <a:p>
            <a:pPr lvl="1"/>
            <a:r>
              <a:rPr lang="en-US" sz="1600" dirty="0" err="1" smtClean="0"/>
              <a:t>gcc</a:t>
            </a:r>
            <a:r>
              <a:rPr lang="en-US" sz="1600" dirty="0" smtClean="0"/>
              <a:t>: compilation requires C++11 features introduced with </a:t>
            </a:r>
            <a:r>
              <a:rPr lang="en-US" sz="1600" dirty="0" err="1" smtClean="0"/>
              <a:t>gcc</a:t>
            </a:r>
            <a:r>
              <a:rPr lang="en-US" sz="1600" dirty="0" smtClean="0"/>
              <a:t> version 4.6.</a:t>
            </a:r>
            <a:br>
              <a:rPr lang="en-US" sz="1600" dirty="0" smtClean="0"/>
            </a:br>
            <a:r>
              <a:rPr lang="en-US" sz="1600" dirty="0" smtClean="0"/>
              <a:t>All necessary language features are provided since </a:t>
            </a:r>
            <a:r>
              <a:rPr lang="en-US" sz="1600" dirty="0" err="1" smtClean="0"/>
              <a:t>gcc</a:t>
            </a:r>
            <a:r>
              <a:rPr lang="en-US" sz="1600" dirty="0" smtClean="0"/>
              <a:t> version 4.4.2. though.</a:t>
            </a:r>
          </a:p>
          <a:p>
            <a:pPr lvl="1"/>
            <a:r>
              <a:rPr lang="en-US" sz="1600" dirty="0" smtClean="0"/>
              <a:t>Loading of middleware libraries:</a:t>
            </a:r>
            <a:br>
              <a:rPr lang="en-US" sz="1600" dirty="0" smtClean="0"/>
            </a:br>
            <a:r>
              <a:rPr lang="en-US" sz="1600" dirty="0" smtClean="0"/>
              <a:t>Full dynamic loading of middleware libraries (i.e. without explicitly linking them either statically or dynamically to the executable) is currently not supported.</a:t>
            </a:r>
          </a:p>
          <a:p>
            <a:pPr lvl="1">
              <a:buNone/>
            </a:pPr>
            <a:endParaRPr lang="en-US" sz="1600" dirty="0" smtClean="0"/>
          </a:p>
          <a:p>
            <a:pPr lvl="0"/>
            <a:r>
              <a:rPr lang="en-US" sz="2000" dirty="0" smtClean="0"/>
              <a:t>IPC </a:t>
            </a:r>
            <a:r>
              <a:rPr lang="en-US" sz="2000" dirty="0" err="1" smtClean="0"/>
              <a:t>CommonAPI</a:t>
            </a:r>
            <a:r>
              <a:rPr lang="en-US" sz="2000" dirty="0" smtClean="0"/>
              <a:t> C++ D-Bus:</a:t>
            </a:r>
          </a:p>
          <a:p>
            <a:pPr lvl="1"/>
            <a:r>
              <a:rPr lang="en-US" sz="1600" dirty="0" smtClean="0"/>
              <a:t>Polymorphic data types not handled properly in implementation yet.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Known</a:t>
            </a:r>
            <a:r>
              <a:rPr lang="de-DE" dirty="0" smtClean="0"/>
              <a:t> </a:t>
            </a:r>
            <a:r>
              <a:rPr lang="de-DE" dirty="0" err="1" smtClean="0"/>
              <a:t>Limitations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April 2013</a:t>
            </a:r>
            <a:endParaRPr lang="de-DE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800" dirty="0" smtClean="0"/>
              <a:t>Remove </a:t>
            </a:r>
            <a:r>
              <a:rPr lang="de-DE" sz="2800" dirty="0" err="1" smtClean="0"/>
              <a:t>Known</a:t>
            </a:r>
            <a:r>
              <a:rPr lang="de-DE" sz="2800" dirty="0" smtClean="0"/>
              <a:t> </a:t>
            </a:r>
            <a:r>
              <a:rPr lang="de-DE" sz="2800" dirty="0" err="1" smtClean="0"/>
              <a:t>Limitations</a:t>
            </a:r>
            <a:endParaRPr lang="de-DE" sz="2800" dirty="0" smtClean="0"/>
          </a:p>
          <a:p>
            <a:pPr lvl="1"/>
            <a:r>
              <a:rPr lang="de-DE" sz="2400" dirty="0" smtClean="0"/>
              <a:t>Support </a:t>
            </a:r>
            <a:r>
              <a:rPr lang="de-DE" sz="2400" dirty="0" err="1" smtClean="0"/>
              <a:t>Franca´s</a:t>
            </a:r>
            <a:r>
              <a:rPr lang="de-DE" sz="2400" dirty="0" smtClean="0"/>
              <a:t> </a:t>
            </a:r>
            <a:r>
              <a:rPr lang="de-DE" sz="2400" dirty="0" err="1" smtClean="0"/>
              <a:t>selective</a:t>
            </a:r>
            <a:r>
              <a:rPr lang="de-DE" sz="2400" dirty="0" smtClean="0"/>
              <a:t> </a:t>
            </a:r>
            <a:r>
              <a:rPr lang="de-DE" sz="2400" dirty="0" err="1" smtClean="0"/>
              <a:t>broadcast</a:t>
            </a:r>
            <a:endParaRPr lang="de-DE" sz="2400" dirty="0" smtClean="0"/>
          </a:p>
          <a:p>
            <a:pPr lvl="1"/>
            <a:r>
              <a:rPr lang="de-DE" sz="2400" dirty="0" err="1" smtClean="0"/>
              <a:t>Mainloop</a:t>
            </a:r>
            <a:r>
              <a:rPr lang="de-DE" sz="2400" dirty="0" smtClean="0"/>
              <a:t> </a:t>
            </a:r>
            <a:r>
              <a:rPr lang="de-DE" sz="2400" dirty="0" err="1" smtClean="0"/>
              <a:t>integration</a:t>
            </a:r>
            <a:endParaRPr lang="de-DE" sz="2400" dirty="0" smtClean="0"/>
          </a:p>
          <a:p>
            <a:pPr lvl="1"/>
            <a:r>
              <a:rPr lang="de-DE" sz="2400" dirty="0" err="1" smtClean="0"/>
              <a:t>Polymorphic</a:t>
            </a:r>
            <a:r>
              <a:rPr lang="de-DE" sz="2400" dirty="0" smtClean="0"/>
              <a:t> </a:t>
            </a:r>
            <a:r>
              <a:rPr lang="de-DE" sz="2400" dirty="0" err="1" smtClean="0"/>
              <a:t>data</a:t>
            </a:r>
            <a:r>
              <a:rPr lang="de-DE" sz="2400" dirty="0" smtClean="0"/>
              <a:t> </a:t>
            </a:r>
            <a:r>
              <a:rPr lang="de-DE" sz="2400" dirty="0" err="1" smtClean="0"/>
              <a:t>types</a:t>
            </a:r>
            <a:endParaRPr lang="de-DE" sz="2400" dirty="0" smtClean="0"/>
          </a:p>
          <a:p>
            <a:pPr lvl="1"/>
            <a:r>
              <a:rPr lang="de-DE" sz="2400" dirty="0" smtClean="0"/>
              <a:t>Dynamic </a:t>
            </a:r>
            <a:r>
              <a:rPr lang="de-DE" sz="2400" dirty="0" err="1" smtClean="0"/>
              <a:t>loading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middleware</a:t>
            </a:r>
            <a:r>
              <a:rPr lang="de-DE" sz="2400" dirty="0" smtClean="0"/>
              <a:t> </a:t>
            </a:r>
            <a:r>
              <a:rPr lang="de-DE" sz="2400" dirty="0" err="1" smtClean="0"/>
              <a:t>libraries</a:t>
            </a:r>
            <a:endParaRPr lang="de-DE" sz="2400" dirty="0" smtClean="0"/>
          </a:p>
          <a:p>
            <a:r>
              <a:rPr lang="de-DE" sz="2800" dirty="0" err="1" smtClean="0"/>
              <a:t>improved</a:t>
            </a:r>
            <a:r>
              <a:rPr lang="de-DE" sz="2800" dirty="0" smtClean="0"/>
              <a:t> API </a:t>
            </a:r>
            <a:r>
              <a:rPr lang="de-DE" sz="2800" dirty="0" err="1" smtClean="0"/>
              <a:t>for</a:t>
            </a:r>
            <a:r>
              <a:rPr lang="de-DE" sz="2800" dirty="0" smtClean="0"/>
              <a:t> </a:t>
            </a:r>
            <a:r>
              <a:rPr lang="de-DE" sz="2800" dirty="0" err="1" smtClean="0"/>
              <a:t>service</a:t>
            </a:r>
            <a:r>
              <a:rPr lang="de-DE" sz="2800" dirty="0" smtClean="0"/>
              <a:t> </a:t>
            </a:r>
            <a:r>
              <a:rPr lang="de-DE" sz="2800" dirty="0" err="1" smtClean="0"/>
              <a:t>stubs</a:t>
            </a:r>
            <a:r>
              <a:rPr lang="de-DE" sz="2800" dirty="0" smtClean="0"/>
              <a:t> (optional)</a:t>
            </a:r>
          </a:p>
          <a:p>
            <a:pPr lvl="1"/>
            <a:r>
              <a:rPr lang="de-DE" sz="2400" dirty="0" err="1" smtClean="0"/>
              <a:t>Eliminate</a:t>
            </a:r>
            <a:r>
              <a:rPr lang="de-DE" sz="2400" dirty="0" smtClean="0"/>
              <a:t> </a:t>
            </a:r>
            <a:r>
              <a:rPr lang="de-DE" sz="2400" dirty="0" err="1" smtClean="0"/>
              <a:t>copies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passed</a:t>
            </a:r>
            <a:r>
              <a:rPr lang="de-DE" sz="2400" dirty="0" smtClean="0"/>
              <a:t> </a:t>
            </a:r>
            <a:r>
              <a:rPr lang="de-DE" sz="2400" dirty="0" err="1" smtClean="0"/>
              <a:t>argument</a:t>
            </a:r>
            <a:r>
              <a:rPr lang="de-DE" sz="2400" dirty="0" smtClean="0"/>
              <a:t> </a:t>
            </a:r>
            <a:r>
              <a:rPr lang="de-DE" sz="2400" dirty="0" err="1" smtClean="0"/>
              <a:t>data</a:t>
            </a:r>
            <a:endParaRPr lang="de-DE" sz="2400" dirty="0" smtClean="0"/>
          </a:p>
          <a:p>
            <a:r>
              <a:rPr lang="de-DE" sz="2800" dirty="0" err="1" smtClean="0"/>
              <a:t>Improved</a:t>
            </a:r>
            <a:r>
              <a:rPr lang="de-DE" sz="2800" dirty="0" smtClean="0"/>
              <a:t> </a:t>
            </a:r>
            <a:r>
              <a:rPr lang="de-DE" sz="2800" dirty="0" err="1" smtClean="0"/>
              <a:t>code</a:t>
            </a:r>
            <a:r>
              <a:rPr lang="de-DE" sz="2800" dirty="0" smtClean="0"/>
              <a:t> </a:t>
            </a:r>
            <a:r>
              <a:rPr lang="de-DE" sz="2800" dirty="0" err="1" smtClean="0"/>
              <a:t>generator</a:t>
            </a:r>
            <a:r>
              <a:rPr lang="de-DE" sz="2800" dirty="0" smtClean="0"/>
              <a:t> UI</a:t>
            </a:r>
          </a:p>
          <a:p>
            <a:pPr lvl="1"/>
            <a:r>
              <a:rPr lang="de-DE" sz="2400" dirty="0" err="1" smtClean="0"/>
              <a:t>Better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descriptive</a:t>
            </a:r>
            <a:r>
              <a:rPr lang="de-DE" sz="2400" dirty="0" smtClean="0"/>
              <a:t> </a:t>
            </a:r>
            <a:r>
              <a:rPr lang="de-DE" sz="2400" dirty="0" err="1" smtClean="0"/>
              <a:t>error</a:t>
            </a:r>
            <a:r>
              <a:rPr lang="de-DE" sz="2400" dirty="0" smtClean="0"/>
              <a:t> </a:t>
            </a:r>
            <a:r>
              <a:rPr lang="de-DE" sz="2400" dirty="0" err="1" smtClean="0"/>
              <a:t>messages</a:t>
            </a:r>
            <a:endParaRPr lang="de-DE" sz="2400" dirty="0" smtClean="0"/>
          </a:p>
          <a:p>
            <a:pPr lvl="1"/>
            <a:r>
              <a:rPr lang="de-DE" sz="2400" dirty="0" smtClean="0"/>
              <a:t>Command </a:t>
            </a:r>
            <a:r>
              <a:rPr lang="de-DE" sz="2400" dirty="0" err="1" smtClean="0"/>
              <a:t>line</a:t>
            </a:r>
            <a:r>
              <a:rPr lang="de-DE" sz="2400" dirty="0" smtClean="0"/>
              <a:t> </a:t>
            </a:r>
            <a:r>
              <a:rPr lang="de-DE" sz="2400" dirty="0" err="1" smtClean="0"/>
              <a:t>interface</a:t>
            </a:r>
            <a:r>
              <a:rPr lang="de-DE" sz="2400" dirty="0" smtClean="0"/>
              <a:t> </a:t>
            </a:r>
            <a:r>
              <a:rPr lang="de-DE" sz="2400" dirty="0" err="1" smtClean="0"/>
              <a:t>for</a:t>
            </a:r>
            <a:r>
              <a:rPr lang="de-DE" sz="2400" dirty="0" smtClean="0"/>
              <a:t> </a:t>
            </a:r>
            <a:r>
              <a:rPr lang="de-DE" sz="2400" dirty="0" err="1" smtClean="0"/>
              <a:t>code</a:t>
            </a:r>
            <a:r>
              <a:rPr lang="de-DE" sz="2400" dirty="0" smtClean="0"/>
              <a:t> </a:t>
            </a:r>
            <a:r>
              <a:rPr lang="de-DE" sz="2400" dirty="0" err="1" smtClean="0"/>
              <a:t>generators</a:t>
            </a:r>
            <a:endParaRPr lang="de-DE" sz="2400" dirty="0" smtClean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Feature </a:t>
            </a:r>
            <a:r>
              <a:rPr lang="de-DE" dirty="0" err="1" smtClean="0"/>
              <a:t>Roadmap</a:t>
            </a:r>
            <a:r>
              <a:rPr lang="de-DE" dirty="0" smtClean="0"/>
              <a:t> Gemini</a:t>
            </a:r>
            <a:endParaRPr lang="de-DE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Multiple Middleware Support</a:t>
            </a:r>
            <a:endParaRPr lang="de-DE" dirty="0"/>
          </a:p>
        </p:txBody>
      </p:sp>
      <p:pic>
        <p:nvPicPr>
          <p:cNvPr id="10" name="Picture 2" descr="C:\Users\Philip Rauwolf\Downloads\Franca-Logo-Icon_120x12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704" y="3341915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Gewinkelte Verbindung 13"/>
          <p:cNvCxnSpPr>
            <a:stCxn id="12" idx="1"/>
            <a:endCxn id="10" idx="3"/>
          </p:cNvCxnSpPr>
          <p:nvPr/>
        </p:nvCxnSpPr>
        <p:spPr bwMode="auto">
          <a:xfrm rot="10800000">
            <a:off x="1678705" y="3913416"/>
            <a:ext cx="1103727" cy="784783"/>
          </a:xfrm>
          <a:prstGeom prst="bentConnector3">
            <a:avLst>
              <a:gd name="adj1" fmla="val 44529"/>
            </a:avLst>
          </a:prstGeom>
          <a:solidFill>
            <a:schemeClr val="accent1"/>
          </a:solidFill>
          <a:ln w="25400" cap="flat" cmpd="sng" algn="ctr">
            <a:solidFill>
              <a:schemeClr val="accent6">
                <a:lumMod val="75000"/>
              </a:schemeClr>
            </a:solidFill>
            <a:prstDash val="solid"/>
            <a:round/>
            <a:headEnd type="triangle" w="lg" len="lg"/>
            <a:tailEnd type="none" w="lg" len="lg"/>
          </a:ln>
          <a:effectLst/>
        </p:spPr>
      </p:cxnSp>
      <p:cxnSp>
        <p:nvCxnSpPr>
          <p:cNvPr id="15" name="Gewinkelte Verbindung 14"/>
          <p:cNvCxnSpPr>
            <a:stCxn id="9" idx="1"/>
            <a:endCxn id="10" idx="3"/>
          </p:cNvCxnSpPr>
          <p:nvPr/>
        </p:nvCxnSpPr>
        <p:spPr bwMode="auto">
          <a:xfrm rot="10800000" flipV="1">
            <a:off x="1678705" y="3117837"/>
            <a:ext cx="1229165" cy="795577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5400" cap="flat" cmpd="sng" algn="ctr">
            <a:solidFill>
              <a:schemeClr val="accent6">
                <a:lumMod val="75000"/>
              </a:schemeClr>
            </a:solidFill>
            <a:prstDash val="solid"/>
            <a:round/>
            <a:headEnd type="triangle" w="lg" len="lg"/>
            <a:tailEnd type="none" w="lg" len="lg"/>
          </a:ln>
          <a:effectLst/>
        </p:spPr>
      </p:cxnSp>
      <p:sp>
        <p:nvSpPr>
          <p:cNvPr id="7" name="Abgerundetes Rechteck 6"/>
          <p:cNvSpPr/>
          <p:nvPr/>
        </p:nvSpPr>
        <p:spPr bwMode="auto">
          <a:xfrm>
            <a:off x="2728234" y="2576474"/>
            <a:ext cx="5853890" cy="1336941"/>
          </a:xfrm>
          <a:prstGeom prst="roundRect">
            <a:avLst>
              <a:gd name="adj" fmla="val 1246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b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8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PT Sans" pitchFamily="34" charset="0"/>
              </a:rPr>
              <a:t>Middleware agnostic - remains</a:t>
            </a:r>
            <a:r>
              <a:rPr kumimoji="0" lang="en-US" sz="800" b="1" i="0" u="none" strike="noStrike" cap="none" normalizeH="0" dirty="0" smtClean="0">
                <a:ln>
                  <a:noFill/>
                </a:ln>
                <a:solidFill>
                  <a:srgbClr val="002060"/>
                </a:solidFill>
                <a:effectLst/>
                <a:latin typeface="PT Sans" pitchFamily="34" charset="0"/>
              </a:rPr>
              <a:t> the same</a:t>
            </a:r>
            <a:endParaRPr kumimoji="0" lang="en-US" sz="800" b="1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  <a:latin typeface="PT Sans" pitchFamily="34" charset="0"/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907869" y="2675944"/>
            <a:ext cx="2642013" cy="883788"/>
          </a:xfrm>
          <a:prstGeom prst="roundRect">
            <a:avLst>
              <a:gd name="adj" fmla="val 11646"/>
            </a:avLst>
          </a:prstGeom>
          <a:solidFill>
            <a:schemeClr val="accent6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generated</a:t>
            </a:r>
            <a:r>
              <a:rPr lang="de-DE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 </a:t>
            </a:r>
            <a:r>
              <a:rPr lang="de-DE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code</a:t>
            </a:r>
            <a:endParaRPr lang="de-DE" b="1" i="1" dirty="0" smtClean="0">
              <a:solidFill>
                <a:schemeClr val="tx1">
                  <a:lumMod val="75000"/>
                  <a:lumOff val="25000"/>
                </a:schemeClr>
              </a:solidFill>
              <a:latin typeface="PT Sans" pitchFamily="34" charset="0"/>
            </a:endParaRPr>
          </a:p>
          <a:p>
            <a:pPr algn="ctr"/>
            <a:r>
              <a:rPr lang="de-DE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CommonAPI</a:t>
            </a:r>
            <a:r>
              <a:rPr lang="de-DE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 C++</a:t>
            </a: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5719313" y="2675945"/>
            <a:ext cx="2677269" cy="883788"/>
          </a:xfrm>
          <a:prstGeom prst="roundRect">
            <a:avLst>
              <a:gd name="adj" fmla="val 11646"/>
            </a:avLst>
          </a:prstGeom>
          <a:solidFill>
            <a:srgbClr val="C0F264"/>
          </a:soli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b="1" i="1" dirty="0" smtClean="0">
                <a:solidFill>
                  <a:srgbClr val="666666"/>
                </a:solidFill>
                <a:latin typeface="PT Sans" pitchFamily="34" charset="0"/>
              </a:rPr>
              <a:t>IPC </a:t>
            </a:r>
            <a:r>
              <a:rPr lang="de-DE" b="1" i="1" dirty="0" err="1" smtClean="0">
                <a:solidFill>
                  <a:srgbClr val="666666"/>
                </a:solidFill>
                <a:latin typeface="PT Sans" pitchFamily="34" charset="0"/>
              </a:rPr>
              <a:t>CommonAPI</a:t>
            </a:r>
            <a:r>
              <a:rPr lang="de-DE" b="1" i="1" dirty="0" smtClean="0">
                <a:solidFill>
                  <a:srgbClr val="666666"/>
                </a:solidFill>
                <a:latin typeface="PT Sans" pitchFamily="34" charset="0"/>
              </a:rPr>
              <a:t> C++</a:t>
            </a:r>
          </a:p>
          <a:p>
            <a:pPr algn="ctr"/>
            <a:r>
              <a:rPr lang="de-DE" b="1" i="1" dirty="0" err="1" smtClean="0">
                <a:solidFill>
                  <a:srgbClr val="666666"/>
                </a:solidFill>
                <a:latin typeface="PT Sans" pitchFamily="34" charset="0"/>
              </a:rPr>
              <a:t>runtime</a:t>
            </a:r>
            <a:r>
              <a:rPr lang="de-DE" b="1" i="1" dirty="0" smtClean="0">
                <a:solidFill>
                  <a:srgbClr val="666666"/>
                </a:solidFill>
                <a:latin typeface="PT Sans" pitchFamily="34" charset="0"/>
              </a:rPr>
              <a:t> </a:t>
            </a:r>
            <a:r>
              <a:rPr lang="de-DE" b="1" i="1" dirty="0" err="1" smtClean="0">
                <a:solidFill>
                  <a:srgbClr val="666666"/>
                </a:solidFill>
                <a:latin typeface="PT Sans" pitchFamily="34" charset="0"/>
              </a:rPr>
              <a:t>library</a:t>
            </a:r>
            <a:endParaRPr lang="de-DE" sz="2000" b="1" i="1" dirty="0" smtClean="0">
              <a:solidFill>
                <a:srgbClr val="666666"/>
              </a:solidFill>
              <a:latin typeface="PT Sans" pitchFamily="34" charset="0"/>
            </a:endParaRPr>
          </a:p>
        </p:txBody>
      </p:sp>
      <p:sp>
        <p:nvSpPr>
          <p:cNvPr id="26" name="Abgerundetes Rechteck 25"/>
          <p:cNvSpPr/>
          <p:nvPr/>
        </p:nvSpPr>
        <p:spPr bwMode="auto">
          <a:xfrm>
            <a:off x="2728236" y="1843224"/>
            <a:ext cx="5727934" cy="571500"/>
          </a:xfrm>
          <a:prstGeom prst="roundRect">
            <a:avLst>
              <a:gd name="adj" fmla="val 11646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800" b="1" i="1" dirty="0" err="1" smtClean="0">
                <a:solidFill>
                  <a:srgbClr val="666666"/>
                </a:solidFill>
                <a:latin typeface="PT Sans" pitchFamily="34" charset="0"/>
              </a:rPr>
              <a:t>Application</a:t>
            </a:r>
            <a:r>
              <a:rPr lang="de-DE" sz="1800" b="1" i="1" dirty="0" smtClean="0">
                <a:solidFill>
                  <a:srgbClr val="666666"/>
                </a:solidFill>
                <a:latin typeface="PT Sans" pitchFamily="34" charset="0"/>
              </a:rPr>
              <a:t> Code</a:t>
            </a:r>
          </a:p>
        </p:txBody>
      </p:sp>
      <p:grpSp>
        <p:nvGrpSpPr>
          <p:cNvPr id="32" name="Gruppieren 31"/>
          <p:cNvGrpSpPr/>
          <p:nvPr/>
        </p:nvGrpSpPr>
        <p:grpSpPr>
          <a:xfrm>
            <a:off x="2728235" y="4127568"/>
            <a:ext cx="1766127" cy="1956921"/>
            <a:chOff x="2728235" y="4127568"/>
            <a:chExt cx="2885256" cy="1956921"/>
          </a:xfrm>
        </p:grpSpPr>
        <p:sp>
          <p:nvSpPr>
            <p:cNvPr id="8" name="Abgerundetes Rechteck 7"/>
            <p:cNvSpPr/>
            <p:nvPr/>
          </p:nvSpPr>
          <p:spPr bwMode="auto">
            <a:xfrm>
              <a:off x="2728235" y="4127568"/>
              <a:ext cx="2885256" cy="1336941"/>
            </a:xfrm>
            <a:prstGeom prst="roundRect">
              <a:avLst>
                <a:gd name="adj" fmla="val 12460"/>
              </a:avLst>
            </a:prstGeom>
            <a:solidFill>
              <a:schemeClr val="tx2">
                <a:lumMod val="40000"/>
                <a:lumOff val="60000"/>
              </a:schemeClr>
            </a:solidFill>
            <a:ln w="127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b" anchorCtr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dirty="0" smtClean="0">
                  <a:solidFill>
                    <a:srgbClr val="002060"/>
                  </a:solidFill>
                  <a:latin typeface="PT Sans" pitchFamily="34" charset="0"/>
                </a:rPr>
                <a:t>Middleware dependent</a:t>
              </a:r>
              <a:endParaRPr kumimoji="0" lang="en-US" sz="5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PT Sans" pitchFamily="34" charset="0"/>
              </a:endParaRPr>
            </a:p>
          </p:txBody>
        </p:sp>
        <p:sp>
          <p:nvSpPr>
            <p:cNvPr id="12" name="Abgerundetes Rechteck 11"/>
            <p:cNvSpPr/>
            <p:nvPr/>
          </p:nvSpPr>
          <p:spPr bwMode="auto">
            <a:xfrm>
              <a:off x="2816773" y="4256304"/>
              <a:ext cx="1302191" cy="883788"/>
            </a:xfrm>
            <a:prstGeom prst="roundRect">
              <a:avLst>
                <a:gd name="adj" fmla="val 11646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de-DE" sz="500" b="1" i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generated</a:t>
              </a:r>
              <a:r>
                <a:rPr lang="de-DE" sz="500" b="1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 </a:t>
              </a:r>
              <a:r>
                <a:rPr lang="de-DE" sz="500" b="1" i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code</a:t>
              </a:r>
              <a:endParaRPr lang="de-DE" sz="5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endParaRPr>
            </a:p>
            <a:p>
              <a:pPr algn="ctr"/>
              <a:r>
                <a:rPr lang="de-DE" sz="500" b="1" i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CommonAPI</a:t>
              </a:r>
              <a:r>
                <a:rPr lang="de-DE" sz="500" b="1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 C++ D-Bus</a:t>
              </a:r>
            </a:p>
          </p:txBody>
        </p:sp>
        <p:sp>
          <p:nvSpPr>
            <p:cNvPr id="16" name="Abgerundetes Rechteck 15"/>
            <p:cNvSpPr/>
            <p:nvPr/>
          </p:nvSpPr>
          <p:spPr bwMode="auto">
            <a:xfrm>
              <a:off x="4227596" y="4256304"/>
              <a:ext cx="1297358" cy="883788"/>
            </a:xfrm>
            <a:prstGeom prst="roundRect">
              <a:avLst>
                <a:gd name="adj" fmla="val 11646"/>
              </a:avLst>
            </a:prstGeom>
            <a:solidFill>
              <a:srgbClr val="C0F264"/>
            </a:solidFill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de-DE" sz="500" b="1" i="1" dirty="0" smtClean="0">
                  <a:solidFill>
                    <a:srgbClr val="666666"/>
                  </a:solidFill>
                  <a:latin typeface="PT Sans" pitchFamily="34" charset="0"/>
                </a:rPr>
                <a:t>IPC </a:t>
              </a:r>
              <a:r>
                <a:rPr lang="de-DE" sz="500" b="1" i="1" dirty="0" err="1" smtClean="0">
                  <a:solidFill>
                    <a:srgbClr val="666666"/>
                  </a:solidFill>
                  <a:latin typeface="PT Sans" pitchFamily="34" charset="0"/>
                </a:rPr>
                <a:t>CommonAPI</a:t>
              </a:r>
              <a:r>
                <a:rPr lang="de-DE" sz="500" b="1" i="1" dirty="0" smtClean="0">
                  <a:solidFill>
                    <a:srgbClr val="666666"/>
                  </a:solidFill>
                  <a:latin typeface="PT Sans" pitchFamily="34" charset="0"/>
                </a:rPr>
                <a:t> C++</a:t>
              </a:r>
            </a:p>
            <a:p>
              <a:pPr algn="ctr"/>
              <a:r>
                <a:rPr lang="de-DE" sz="500" b="1" i="1" dirty="0" smtClean="0">
                  <a:solidFill>
                    <a:srgbClr val="666666"/>
                  </a:solidFill>
                  <a:latin typeface="PT Sans" pitchFamily="34" charset="0"/>
                </a:rPr>
                <a:t>D-Bus </a:t>
              </a:r>
              <a:r>
                <a:rPr lang="de-DE" sz="500" b="1" i="1" dirty="0" err="1" smtClean="0">
                  <a:solidFill>
                    <a:srgbClr val="666666"/>
                  </a:solidFill>
                  <a:latin typeface="PT Sans" pitchFamily="34" charset="0"/>
                </a:rPr>
                <a:t>runtime</a:t>
              </a:r>
              <a:r>
                <a:rPr lang="de-DE" sz="500" b="1" i="1" dirty="0" smtClean="0">
                  <a:solidFill>
                    <a:srgbClr val="666666"/>
                  </a:solidFill>
                  <a:latin typeface="PT Sans" pitchFamily="34" charset="0"/>
                </a:rPr>
                <a:t> </a:t>
              </a:r>
              <a:r>
                <a:rPr lang="de-DE" sz="500" b="1" i="1" dirty="0" err="1" smtClean="0">
                  <a:solidFill>
                    <a:srgbClr val="666666"/>
                  </a:solidFill>
                  <a:latin typeface="PT Sans" pitchFamily="34" charset="0"/>
                </a:rPr>
                <a:t>library</a:t>
              </a:r>
              <a:endParaRPr lang="de-DE" sz="500" b="1" i="1" dirty="0" smtClean="0">
                <a:solidFill>
                  <a:srgbClr val="666666"/>
                </a:solidFill>
                <a:latin typeface="PT Sans" pitchFamily="34" charset="0"/>
              </a:endParaRPr>
            </a:p>
          </p:txBody>
        </p:sp>
        <p:sp>
          <p:nvSpPr>
            <p:cNvPr id="27" name="Abgerundetes Rechteck 26"/>
            <p:cNvSpPr/>
            <p:nvPr/>
          </p:nvSpPr>
          <p:spPr bwMode="auto">
            <a:xfrm>
              <a:off x="2728238" y="5589190"/>
              <a:ext cx="2885253" cy="495299"/>
            </a:xfrm>
            <a:prstGeom prst="roundRect">
              <a:avLst>
                <a:gd name="adj" fmla="val 11646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 smtClean="0">
                  <a:solidFill>
                    <a:schemeClr val="bg1"/>
                  </a:solidFill>
                </a:rPr>
                <a:t>D-Bus</a:t>
              </a:r>
              <a:endParaRPr lang="de-DE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uppieren 32"/>
          <p:cNvGrpSpPr/>
          <p:nvPr/>
        </p:nvGrpSpPr>
        <p:grpSpPr>
          <a:xfrm>
            <a:off x="4787073" y="4127568"/>
            <a:ext cx="1766127" cy="1956921"/>
            <a:chOff x="2728235" y="4127568"/>
            <a:chExt cx="2885256" cy="1956921"/>
          </a:xfrm>
        </p:grpSpPr>
        <p:sp>
          <p:nvSpPr>
            <p:cNvPr id="34" name="Abgerundetes Rechteck 33"/>
            <p:cNvSpPr/>
            <p:nvPr/>
          </p:nvSpPr>
          <p:spPr bwMode="auto">
            <a:xfrm>
              <a:off x="2728235" y="4127568"/>
              <a:ext cx="2885256" cy="1336941"/>
            </a:xfrm>
            <a:prstGeom prst="roundRect">
              <a:avLst>
                <a:gd name="adj" fmla="val 12460"/>
              </a:avLst>
            </a:prstGeom>
            <a:solidFill>
              <a:schemeClr val="tx2">
                <a:lumMod val="40000"/>
                <a:lumOff val="60000"/>
              </a:schemeClr>
            </a:solidFill>
            <a:ln w="127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b" anchorCtr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dirty="0" smtClean="0">
                  <a:solidFill>
                    <a:srgbClr val="002060"/>
                  </a:solidFill>
                  <a:latin typeface="PT Sans" pitchFamily="34" charset="0"/>
                </a:rPr>
                <a:t>Middleware dependent</a:t>
              </a:r>
              <a:endParaRPr kumimoji="0" lang="en-US" sz="5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PT Sans" pitchFamily="34" charset="0"/>
              </a:endParaRPr>
            </a:p>
          </p:txBody>
        </p:sp>
        <p:sp>
          <p:nvSpPr>
            <p:cNvPr id="35" name="Abgerundetes Rechteck 34"/>
            <p:cNvSpPr/>
            <p:nvPr/>
          </p:nvSpPr>
          <p:spPr bwMode="auto">
            <a:xfrm>
              <a:off x="2816773" y="4256304"/>
              <a:ext cx="1302191" cy="883788"/>
            </a:xfrm>
            <a:prstGeom prst="roundRect">
              <a:avLst>
                <a:gd name="adj" fmla="val 11646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de-DE" sz="500" b="1" i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generated</a:t>
              </a:r>
              <a:r>
                <a:rPr lang="de-DE" sz="500" b="1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 </a:t>
              </a:r>
              <a:r>
                <a:rPr lang="de-DE" sz="500" b="1" i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code</a:t>
              </a:r>
              <a:endParaRPr lang="de-DE" sz="5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endParaRPr>
            </a:p>
            <a:p>
              <a:pPr algn="ctr"/>
              <a:r>
                <a:rPr lang="de-DE" sz="500" b="1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Middleware X</a:t>
              </a:r>
            </a:p>
          </p:txBody>
        </p:sp>
        <p:sp>
          <p:nvSpPr>
            <p:cNvPr id="36" name="Abgerundetes Rechteck 35"/>
            <p:cNvSpPr/>
            <p:nvPr/>
          </p:nvSpPr>
          <p:spPr bwMode="auto">
            <a:xfrm>
              <a:off x="4227596" y="4256304"/>
              <a:ext cx="1297358" cy="883788"/>
            </a:xfrm>
            <a:prstGeom prst="roundRect">
              <a:avLst>
                <a:gd name="adj" fmla="val 11646"/>
              </a:avLst>
            </a:prstGeom>
            <a:solidFill>
              <a:srgbClr val="C0F264"/>
            </a:solidFill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de-DE" sz="500" b="1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Middleware X </a:t>
              </a:r>
            </a:p>
            <a:p>
              <a:pPr algn="ctr"/>
              <a:r>
                <a:rPr lang="de-DE" sz="500" b="1" i="1" dirty="0" err="1" smtClean="0">
                  <a:solidFill>
                    <a:srgbClr val="666666"/>
                  </a:solidFill>
                  <a:latin typeface="PT Sans" pitchFamily="34" charset="0"/>
                </a:rPr>
                <a:t>runtime</a:t>
              </a:r>
              <a:r>
                <a:rPr lang="de-DE" sz="500" b="1" i="1" dirty="0" smtClean="0">
                  <a:solidFill>
                    <a:srgbClr val="666666"/>
                  </a:solidFill>
                  <a:latin typeface="PT Sans" pitchFamily="34" charset="0"/>
                </a:rPr>
                <a:t> </a:t>
              </a:r>
              <a:r>
                <a:rPr lang="de-DE" sz="500" b="1" i="1" dirty="0" err="1" smtClean="0">
                  <a:solidFill>
                    <a:srgbClr val="666666"/>
                  </a:solidFill>
                  <a:latin typeface="PT Sans" pitchFamily="34" charset="0"/>
                </a:rPr>
                <a:t>library</a:t>
              </a:r>
              <a:endParaRPr lang="de-DE" sz="500" b="1" i="1" dirty="0" smtClean="0">
                <a:solidFill>
                  <a:srgbClr val="666666"/>
                </a:solidFill>
                <a:latin typeface="PT Sans" pitchFamily="34" charset="0"/>
              </a:endParaRPr>
            </a:p>
          </p:txBody>
        </p:sp>
        <p:sp>
          <p:nvSpPr>
            <p:cNvPr id="37" name="Abgerundetes Rechteck 36"/>
            <p:cNvSpPr/>
            <p:nvPr/>
          </p:nvSpPr>
          <p:spPr bwMode="auto">
            <a:xfrm>
              <a:off x="2728238" y="5589190"/>
              <a:ext cx="2885253" cy="495299"/>
            </a:xfrm>
            <a:prstGeom prst="roundRect">
              <a:avLst>
                <a:gd name="adj" fmla="val 11646"/>
              </a:avLst>
            </a:prstGeom>
            <a:solidFill>
              <a:schemeClr val="tx2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 smtClean="0">
                  <a:solidFill>
                    <a:schemeClr val="bg1"/>
                  </a:solidFill>
                </a:rPr>
                <a:t>Middleware X</a:t>
              </a:r>
              <a:endParaRPr lang="de-DE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ruppieren 37"/>
          <p:cNvGrpSpPr/>
          <p:nvPr/>
        </p:nvGrpSpPr>
        <p:grpSpPr>
          <a:xfrm>
            <a:off x="6815997" y="4127568"/>
            <a:ext cx="1766127" cy="1956921"/>
            <a:chOff x="2728235" y="4127568"/>
            <a:chExt cx="2885256" cy="1956921"/>
          </a:xfrm>
        </p:grpSpPr>
        <p:sp>
          <p:nvSpPr>
            <p:cNvPr id="39" name="Abgerundetes Rechteck 38"/>
            <p:cNvSpPr/>
            <p:nvPr/>
          </p:nvSpPr>
          <p:spPr bwMode="auto">
            <a:xfrm>
              <a:off x="2728235" y="4127568"/>
              <a:ext cx="2885256" cy="1336941"/>
            </a:xfrm>
            <a:prstGeom prst="roundRect">
              <a:avLst>
                <a:gd name="adj" fmla="val 12460"/>
              </a:avLst>
            </a:prstGeom>
            <a:solidFill>
              <a:schemeClr val="tx2">
                <a:lumMod val="40000"/>
                <a:lumOff val="60000"/>
              </a:schemeClr>
            </a:solidFill>
            <a:ln w="127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36000" tIns="36000" rIns="36000" bIns="36000" numCol="1" rtlCol="0" anchor="b" anchorCtr="0" compatLnSpc="1">
              <a:prstTxWarp prst="textNoShape">
                <a:avLst/>
              </a:prstTxWarp>
              <a:noAutofit/>
            </a:bodyPr>
            <a:lstStyle/>
            <a:p>
              <a:pPr algn="ctr" fontAlgn="base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dirty="0" smtClean="0">
                  <a:solidFill>
                    <a:srgbClr val="002060"/>
                  </a:solidFill>
                  <a:latin typeface="PT Sans" pitchFamily="34" charset="0"/>
                </a:rPr>
                <a:t>Middleware dependent</a:t>
              </a:r>
              <a:endParaRPr kumimoji="0" lang="en-US" sz="5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PT Sans" pitchFamily="34" charset="0"/>
              </a:endParaRPr>
            </a:p>
          </p:txBody>
        </p:sp>
        <p:sp>
          <p:nvSpPr>
            <p:cNvPr id="40" name="Abgerundetes Rechteck 39"/>
            <p:cNvSpPr/>
            <p:nvPr/>
          </p:nvSpPr>
          <p:spPr bwMode="auto">
            <a:xfrm>
              <a:off x="2816773" y="4256304"/>
              <a:ext cx="1302191" cy="883788"/>
            </a:xfrm>
            <a:prstGeom prst="roundRect">
              <a:avLst>
                <a:gd name="adj" fmla="val 11646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de-DE" sz="500" b="1" i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generated</a:t>
              </a:r>
              <a:r>
                <a:rPr lang="de-DE" sz="500" b="1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 </a:t>
              </a:r>
              <a:r>
                <a:rPr lang="de-DE" sz="500" b="1" i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code</a:t>
              </a:r>
              <a:endParaRPr lang="de-DE" sz="5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endParaRPr>
            </a:p>
            <a:p>
              <a:pPr algn="ctr"/>
              <a:r>
                <a:rPr lang="de-DE" sz="500" b="1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Middleware Y</a:t>
              </a:r>
            </a:p>
          </p:txBody>
        </p:sp>
        <p:sp>
          <p:nvSpPr>
            <p:cNvPr id="41" name="Abgerundetes Rechteck 40"/>
            <p:cNvSpPr/>
            <p:nvPr/>
          </p:nvSpPr>
          <p:spPr bwMode="auto">
            <a:xfrm>
              <a:off x="4227596" y="4256304"/>
              <a:ext cx="1297358" cy="883788"/>
            </a:xfrm>
            <a:prstGeom prst="roundRect">
              <a:avLst>
                <a:gd name="adj" fmla="val 11646"/>
              </a:avLst>
            </a:prstGeom>
            <a:solidFill>
              <a:srgbClr val="C0F264"/>
            </a:solidFill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none" lIns="90000" tIns="46800" rIns="90000" bIns="4680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de-DE" sz="500" b="1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T Sans" pitchFamily="34" charset="0"/>
                </a:rPr>
                <a:t>Middleware Y</a:t>
              </a:r>
            </a:p>
            <a:p>
              <a:pPr algn="ctr"/>
              <a:r>
                <a:rPr lang="de-DE" sz="500" b="1" i="1" dirty="0" err="1" smtClean="0">
                  <a:solidFill>
                    <a:srgbClr val="666666"/>
                  </a:solidFill>
                  <a:latin typeface="PT Sans" pitchFamily="34" charset="0"/>
                </a:rPr>
                <a:t>runtime</a:t>
              </a:r>
              <a:r>
                <a:rPr lang="de-DE" sz="500" b="1" i="1" dirty="0" smtClean="0">
                  <a:solidFill>
                    <a:srgbClr val="666666"/>
                  </a:solidFill>
                  <a:latin typeface="PT Sans" pitchFamily="34" charset="0"/>
                </a:rPr>
                <a:t> </a:t>
              </a:r>
              <a:r>
                <a:rPr lang="de-DE" sz="500" b="1" i="1" dirty="0" err="1" smtClean="0">
                  <a:solidFill>
                    <a:srgbClr val="666666"/>
                  </a:solidFill>
                  <a:latin typeface="PT Sans" pitchFamily="34" charset="0"/>
                </a:rPr>
                <a:t>library</a:t>
              </a:r>
              <a:endParaRPr lang="de-DE" sz="500" b="1" i="1" dirty="0" smtClean="0">
                <a:solidFill>
                  <a:srgbClr val="666666"/>
                </a:solidFill>
                <a:latin typeface="PT Sans" pitchFamily="34" charset="0"/>
              </a:endParaRPr>
            </a:p>
          </p:txBody>
        </p:sp>
        <p:sp>
          <p:nvSpPr>
            <p:cNvPr id="42" name="Abgerundetes Rechteck 41"/>
            <p:cNvSpPr/>
            <p:nvPr/>
          </p:nvSpPr>
          <p:spPr bwMode="auto">
            <a:xfrm>
              <a:off x="2728238" y="5589190"/>
              <a:ext cx="2885253" cy="495299"/>
            </a:xfrm>
            <a:prstGeom prst="roundRect">
              <a:avLst>
                <a:gd name="adj" fmla="val 11646"/>
              </a:avLst>
            </a:prstGeom>
            <a:solidFill>
              <a:srgbClr val="00B050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dirty="0" smtClean="0">
                  <a:solidFill>
                    <a:schemeClr val="bg1"/>
                  </a:solidFill>
                </a:rPr>
                <a:t>Middleware Y</a:t>
              </a:r>
              <a:endParaRPr lang="de-DE" sz="20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>
    <p:pull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Loading</a:t>
            </a:r>
            <a:r>
              <a:rPr lang="de-DE" dirty="0" smtClean="0"/>
              <a:t> Middleware</a:t>
            </a:r>
            <a:endParaRPr lang="de-DE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58316" y="2797697"/>
            <a:ext cx="6914575" cy="3572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platzhalter 4"/>
          <p:cNvSpPr txBox="1">
            <a:spLocks/>
          </p:cNvSpPr>
          <p:nvPr/>
        </p:nvSpPr>
        <p:spPr>
          <a:xfrm>
            <a:off x="449944" y="1610730"/>
            <a:ext cx="8208962" cy="1046206"/>
          </a:xfrm>
          <a:prstGeom prst="rect">
            <a:avLst/>
          </a:prstGeom>
        </p:spPr>
        <p:txBody>
          <a:bodyPr lIns="0" tIns="0" rIns="0" bIns="0"/>
          <a:lstStyle>
            <a:lvl1pPr marL="266700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Symbol" pitchFamily="18" charset="2"/>
              <a:buChar char="-"/>
              <a:defRPr sz="2400" kern="1200">
                <a:solidFill>
                  <a:schemeClr val="tx1"/>
                </a:solidFill>
                <a:latin typeface="+mn-lt"/>
                <a:ea typeface="BMW Type Global Pro Regular" pitchFamily="2" charset="0"/>
                <a:cs typeface="BMW Type Global Pro Regular" pitchFamily="2" charset="0"/>
              </a:defRPr>
            </a:lvl1pPr>
            <a:lvl2pPr marL="715963" indent="-2841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Symbol" pitchFamily="18" charset="2"/>
              <a:buChar char="-"/>
              <a:defRPr sz="2400" kern="1200">
                <a:solidFill>
                  <a:schemeClr val="tx1"/>
                </a:solidFill>
                <a:latin typeface="+mn-lt"/>
                <a:ea typeface="BMW Type Global Pro Regular" pitchFamily="2" charset="0"/>
                <a:cs typeface="BMW Type Global Pro Regular" pitchFamily="2" charset="0"/>
              </a:defRPr>
            </a:lvl2pPr>
            <a:lvl3pPr marL="1077913" indent="-27622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Symbol" pitchFamily="18" charset="2"/>
              <a:buChar char="-"/>
              <a:defRPr sz="2400" kern="1200">
                <a:solidFill>
                  <a:schemeClr val="tx1"/>
                </a:solidFill>
                <a:latin typeface="+mn-lt"/>
                <a:ea typeface="BMW Type Global Pro Regular" pitchFamily="2" charset="0"/>
                <a:cs typeface="BMW Type Global Pro Regular" pitchFamily="2" charset="0"/>
              </a:defRPr>
            </a:lvl3pPr>
            <a:lvl4pPr marL="1431925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Symbol" pitchFamily="18" charset="2"/>
              <a:buChar char="-"/>
              <a:defRPr sz="2400" kern="1200">
                <a:solidFill>
                  <a:schemeClr val="tx1"/>
                </a:solidFill>
                <a:latin typeface="+mn-lt"/>
                <a:ea typeface="BMW Type Global Pro Regular" pitchFamily="2" charset="0"/>
                <a:cs typeface="BMW Type Global Pro Regular" pitchFamily="2" charset="0"/>
              </a:defRPr>
            </a:lvl4pPr>
            <a:lvl5pPr marL="1793875" indent="-2667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Symbol" pitchFamily="18" charset="2"/>
              <a:buChar char="-"/>
              <a:defRPr sz="2400" kern="1200">
                <a:solidFill>
                  <a:schemeClr val="tx1"/>
                </a:solidFill>
                <a:latin typeface="+mn-lt"/>
                <a:ea typeface="BMW Type Global Pro Regular" pitchFamily="2" charset="0"/>
                <a:cs typeface="BMW Type Global Pro Regular" pitchFamily="2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60000"/>
              </a:spcBef>
              <a:spcAft>
                <a:spcPts val="0"/>
              </a:spcAft>
            </a:pP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Runtime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loaders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of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linked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middleware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libraries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register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themselves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at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startup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>
              <a:spcBef>
                <a:spcPct val="60000"/>
              </a:spcBef>
              <a:spcAft>
                <a:spcPts val="0"/>
              </a:spcAft>
            </a:pPr>
            <a:r>
              <a:rPr lang="de-DE" sz="1600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de-DE" sz="1600" dirty="0" err="1">
                <a:latin typeface="Arial" pitchFamily="34" charset="0"/>
                <a:cs typeface="Arial" pitchFamily="34" charset="0"/>
              </a:rPr>
              <a:t>m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iddleware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library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>
                <a:latin typeface="Arial" pitchFamily="34" charset="0"/>
                <a:cs typeface="Arial" pitchFamily="34" charset="0"/>
              </a:rPr>
              <a:t>that</a:t>
            </a:r>
            <a:r>
              <a:rPr lang="de-DE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>
                <a:latin typeface="Arial" pitchFamily="34" charset="0"/>
                <a:cs typeface="Arial" pitchFamily="34" charset="0"/>
              </a:rPr>
              <a:t>is</a:t>
            </a:r>
            <a:r>
              <a:rPr lang="de-DE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>
                <a:latin typeface="Arial" pitchFamily="34" charset="0"/>
                <a:cs typeface="Arial" pitchFamily="34" charset="0"/>
              </a:rPr>
              <a:t>initialized</a:t>
            </a:r>
            <a:r>
              <a:rPr lang="de-DE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>
                <a:latin typeface="Arial" pitchFamily="34" charset="0"/>
                <a:cs typeface="Arial" pitchFamily="34" charset="0"/>
              </a:rPr>
              <a:t>first</a:t>
            </a:r>
            <a:r>
              <a:rPr lang="de-DE" sz="1600" dirty="0">
                <a:latin typeface="Arial" pitchFamily="34" charset="0"/>
                <a:cs typeface="Arial" pitchFamily="34" charset="0"/>
              </a:rPr>
              <a:t> will </a:t>
            </a:r>
            <a:r>
              <a:rPr lang="de-DE" sz="1600" dirty="0" err="1">
                <a:latin typeface="Arial" pitchFamily="34" charset="0"/>
                <a:cs typeface="Arial" pitchFamily="34" charset="0"/>
              </a:rPr>
              <a:t>be</a:t>
            </a:r>
            <a:r>
              <a:rPr lang="de-DE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>
                <a:latin typeface="Arial" pitchFamily="34" charset="0"/>
                <a:cs typeface="Arial" pitchFamily="34" charset="0"/>
              </a:rPr>
              <a:t>the</a:t>
            </a:r>
            <a:r>
              <a:rPr lang="de-DE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>
                <a:latin typeface="Arial" pitchFamily="34" charset="0"/>
                <a:cs typeface="Arial" pitchFamily="34" charset="0"/>
              </a:rPr>
              <a:t>default</a:t>
            </a:r>
            <a:r>
              <a:rPr lang="de-DE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backend.</a:t>
            </a:r>
          </a:p>
          <a:p>
            <a:pPr>
              <a:spcBef>
                <a:spcPct val="60000"/>
              </a:spcBef>
              <a:spcAft>
                <a:spcPts val="0"/>
              </a:spcAft>
            </a:pP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Specific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middleware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library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can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be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selected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by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name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de-DE" sz="1600" dirty="0" err="1" smtClean="0">
                <a:latin typeface="Arial" pitchFamily="34" charset="0"/>
                <a:cs typeface="Arial" pitchFamily="34" charset="0"/>
              </a:rPr>
              <a:t>optionally</a:t>
            </a:r>
            <a:r>
              <a:rPr lang="de-DE" sz="1600" dirty="0" smtClean="0">
                <a:latin typeface="Arial" pitchFamily="34" charset="0"/>
                <a:cs typeface="Arial" pitchFamily="34" charset="0"/>
              </a:rPr>
              <a:t>.</a:t>
            </a:r>
            <a:endParaRPr lang="de-DE" sz="16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25963"/>
          </a:xfrm>
        </p:spPr>
        <p:txBody>
          <a:bodyPr/>
          <a:lstStyle/>
          <a:p>
            <a:r>
              <a:rPr lang="de-DE" sz="2800" dirty="0" err="1" smtClean="0"/>
              <a:t>new</a:t>
            </a:r>
            <a:r>
              <a:rPr lang="de-DE" sz="2800" dirty="0" smtClean="0"/>
              <a:t> „</a:t>
            </a:r>
            <a:r>
              <a:rPr lang="de-DE" sz="2800" dirty="0" err="1" smtClean="0"/>
              <a:t>kdbus</a:t>
            </a:r>
            <a:r>
              <a:rPr lang="de-DE" sz="2800" dirty="0" smtClean="0"/>
              <a:t>“ IPC </a:t>
            </a:r>
            <a:r>
              <a:rPr lang="de-DE" sz="2800" dirty="0" err="1" smtClean="0"/>
              <a:t>implementation</a:t>
            </a:r>
            <a:r>
              <a:rPr lang="de-DE" sz="2800" dirty="0" smtClean="0"/>
              <a:t> </a:t>
            </a:r>
            <a:r>
              <a:rPr lang="de-DE" sz="2800" dirty="0" err="1" smtClean="0"/>
              <a:t>driven</a:t>
            </a:r>
            <a:r>
              <a:rPr lang="de-DE" sz="2800" dirty="0" smtClean="0"/>
              <a:t> </a:t>
            </a:r>
            <a:r>
              <a:rPr lang="de-DE" sz="2800" dirty="0" err="1" smtClean="0"/>
              <a:t>by</a:t>
            </a:r>
            <a:r>
              <a:rPr lang="de-DE" sz="2800" dirty="0" smtClean="0"/>
              <a:t> Lennart Poettering, Kay Sievers </a:t>
            </a:r>
            <a:r>
              <a:rPr lang="de-DE" sz="2800" dirty="0" err="1" smtClean="0"/>
              <a:t>and</a:t>
            </a:r>
            <a:r>
              <a:rPr lang="de-DE" sz="2800" dirty="0" smtClean="0"/>
              <a:t> Greg </a:t>
            </a:r>
            <a:r>
              <a:rPr lang="de-DE" sz="2800" dirty="0" err="1" smtClean="0"/>
              <a:t>Kroah</a:t>
            </a:r>
            <a:r>
              <a:rPr lang="de-DE" sz="2800" dirty="0" smtClean="0"/>
              <a:t>-Hartmann.</a:t>
            </a:r>
          </a:p>
          <a:p>
            <a:pPr>
              <a:buNone/>
            </a:pPr>
            <a:endParaRPr lang="de-DE" sz="2800" dirty="0" smtClean="0"/>
          </a:p>
          <a:p>
            <a:r>
              <a:rPr lang="de-DE" sz="2800" dirty="0" smtClean="0"/>
              <a:t>Mission:</a:t>
            </a:r>
          </a:p>
          <a:p>
            <a:pPr lvl="1"/>
            <a:r>
              <a:rPr lang="de-DE" dirty="0" err="1" smtClean="0"/>
              <a:t>Generic</a:t>
            </a:r>
            <a:r>
              <a:rPr lang="de-DE" dirty="0" smtClean="0"/>
              <a:t>, </a:t>
            </a:r>
            <a:r>
              <a:rPr lang="de-DE" dirty="0" err="1" smtClean="0"/>
              <a:t>efficient</a:t>
            </a:r>
            <a:r>
              <a:rPr lang="de-DE" dirty="0" smtClean="0"/>
              <a:t> IPC </a:t>
            </a:r>
            <a:r>
              <a:rPr lang="de-DE" dirty="0" err="1" smtClean="0"/>
              <a:t>infrastructure</a:t>
            </a:r>
            <a:r>
              <a:rPr lang="de-DE" dirty="0" smtClean="0"/>
              <a:t> </a:t>
            </a:r>
            <a:r>
              <a:rPr lang="de-DE" dirty="0" err="1" smtClean="0"/>
              <a:t>solution</a:t>
            </a:r>
            <a:r>
              <a:rPr lang="de-DE" dirty="0" smtClean="0"/>
              <a:t>.</a:t>
            </a:r>
          </a:p>
          <a:p>
            <a:pPr lvl="1"/>
            <a:r>
              <a:rPr lang="de-DE" dirty="0" smtClean="0"/>
              <a:t>not </a:t>
            </a:r>
            <a:r>
              <a:rPr lang="de-DE" dirty="0" err="1" smtClean="0"/>
              <a:t>restricted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D-Bus, </a:t>
            </a:r>
            <a:r>
              <a:rPr lang="de-DE" dirty="0" err="1" smtClean="0"/>
              <a:t>other</a:t>
            </a:r>
            <a:r>
              <a:rPr lang="de-DE" dirty="0" smtClean="0"/>
              <a:t> IPC </a:t>
            </a:r>
            <a:r>
              <a:rPr lang="de-DE" dirty="0" err="1" smtClean="0"/>
              <a:t>like</a:t>
            </a:r>
            <a:r>
              <a:rPr lang="de-DE" dirty="0" smtClean="0"/>
              <a:t> </a:t>
            </a:r>
            <a:r>
              <a:rPr lang="de-DE" i="1" dirty="0" err="1" smtClean="0"/>
              <a:t>binder</a:t>
            </a:r>
            <a:r>
              <a:rPr lang="de-DE" dirty="0" smtClean="0"/>
              <a:t> </a:t>
            </a:r>
            <a:r>
              <a:rPr lang="de-DE" dirty="0" err="1" smtClean="0"/>
              <a:t>api</a:t>
            </a:r>
            <a:r>
              <a:rPr lang="de-DE" dirty="0" smtClean="0"/>
              <a:t> </a:t>
            </a:r>
            <a:r>
              <a:rPr lang="de-DE" dirty="0" err="1" smtClean="0"/>
              <a:t>shall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supported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well.</a:t>
            </a:r>
          </a:p>
          <a:p>
            <a:pPr lvl="1"/>
            <a:r>
              <a:rPr lang="de-DE" dirty="0" err="1" smtClean="0"/>
              <a:t>Kernel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ensure</a:t>
            </a:r>
            <a:r>
              <a:rPr lang="de-DE" dirty="0" smtClean="0"/>
              <a:t> </a:t>
            </a:r>
            <a:r>
              <a:rPr lang="de-DE" dirty="0" err="1" smtClean="0"/>
              <a:t>security</a:t>
            </a:r>
            <a:r>
              <a:rPr lang="de-DE" dirty="0" smtClean="0"/>
              <a:t> </a:t>
            </a:r>
            <a:r>
              <a:rPr lang="de-DE" dirty="0" err="1" smtClean="0"/>
              <a:t>isolation</a:t>
            </a:r>
            <a:r>
              <a:rPr lang="de-DE" dirty="0" smtClean="0"/>
              <a:t>.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Prospects</a:t>
            </a:r>
            <a:r>
              <a:rPr lang="de-DE" dirty="0" smtClean="0"/>
              <a:t>: New </a:t>
            </a:r>
            <a:r>
              <a:rPr lang="de-DE" dirty="0" err="1" smtClean="0"/>
              <a:t>kdbus</a:t>
            </a:r>
            <a:r>
              <a:rPr lang="de-DE" dirty="0" smtClean="0"/>
              <a:t> Approach (1)</a:t>
            </a:r>
            <a:endParaRPr lang="de-DE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345721" y="1600201"/>
            <a:ext cx="7341079" cy="4525963"/>
          </a:xfrm>
        </p:spPr>
        <p:txBody>
          <a:bodyPr/>
          <a:lstStyle/>
          <a:p>
            <a:r>
              <a:rPr lang="de-DE" dirty="0" smtClean="0"/>
              <a:t>Motivation</a:t>
            </a:r>
          </a:p>
          <a:p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IPC </a:t>
            </a:r>
            <a:r>
              <a:rPr lang="de-DE" dirty="0" err="1" smtClean="0"/>
              <a:t>CommonAPI</a:t>
            </a:r>
            <a:r>
              <a:rPr lang="de-DE" dirty="0" smtClean="0"/>
              <a:t> C++</a:t>
            </a:r>
          </a:p>
          <a:p>
            <a:r>
              <a:rPr lang="de-DE" dirty="0" smtClean="0"/>
              <a:t>(</a:t>
            </a:r>
            <a:r>
              <a:rPr lang="de-DE" dirty="0" err="1" smtClean="0"/>
              <a:t>small</a:t>
            </a:r>
            <a:r>
              <a:rPr lang="de-DE" dirty="0" smtClean="0"/>
              <a:t>) </a:t>
            </a:r>
            <a:r>
              <a:rPr lang="de-DE" dirty="0" err="1" smtClean="0"/>
              <a:t>Example</a:t>
            </a:r>
            <a:endParaRPr lang="de-DE" dirty="0" smtClean="0"/>
          </a:p>
          <a:p>
            <a:r>
              <a:rPr lang="de-DE" dirty="0" smtClean="0"/>
              <a:t>Performance</a:t>
            </a:r>
          </a:p>
          <a:p>
            <a:r>
              <a:rPr lang="de-DE" dirty="0" err="1" smtClean="0"/>
              <a:t>Roadmap</a:t>
            </a:r>
            <a:endParaRPr lang="de-DE" dirty="0" smtClean="0"/>
          </a:p>
          <a:p>
            <a:r>
              <a:rPr lang="de-DE" dirty="0" err="1" smtClean="0"/>
              <a:t>Conclusion</a:t>
            </a:r>
            <a:endParaRPr lang="de-DE" dirty="0" smtClean="0"/>
          </a:p>
          <a:p>
            <a:r>
              <a:rPr lang="de-DE" dirty="0" err="1" smtClean="0"/>
              <a:t>Prospects</a:t>
            </a:r>
            <a:endParaRPr lang="de-DE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E12E1B6-9204-4D35-A3A1-B138F44C8483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2011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AC4FE6-E44C-4130-B8D7-2AB4D5D21D30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66549830"/>
      </p:ext>
    </p:extLst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800" i="1" dirty="0" smtClean="0"/>
              <a:t>systemd </a:t>
            </a:r>
            <a:r>
              <a:rPr lang="de-DE" sz="2800" i="1" dirty="0" err="1" smtClean="0"/>
              <a:t>bus</a:t>
            </a:r>
            <a:r>
              <a:rPr lang="de-DE" sz="2800" i="1" dirty="0" smtClean="0"/>
              <a:t>:</a:t>
            </a:r>
            <a:r>
              <a:rPr lang="de-DE" sz="2800" dirty="0" smtClean="0"/>
              <a:t> </a:t>
            </a:r>
            <a:r>
              <a:rPr lang="de-DE" sz="2800" dirty="0" err="1" smtClean="0"/>
              <a:t>userland</a:t>
            </a:r>
            <a:r>
              <a:rPr lang="de-DE" sz="2800" dirty="0" smtClean="0"/>
              <a:t> D-Bus </a:t>
            </a:r>
            <a:r>
              <a:rPr lang="de-DE" sz="2800" dirty="0" err="1" smtClean="0"/>
              <a:t>implementation</a:t>
            </a:r>
            <a:r>
              <a:rPr lang="de-DE" sz="2800" dirty="0" smtClean="0"/>
              <a:t> </a:t>
            </a:r>
            <a:r>
              <a:rPr lang="de-DE" sz="2800" dirty="0" err="1" smtClean="0"/>
              <a:t>driven</a:t>
            </a:r>
            <a:r>
              <a:rPr lang="de-DE" sz="2800" dirty="0" smtClean="0"/>
              <a:t> </a:t>
            </a:r>
            <a:r>
              <a:rPr lang="de-DE" sz="2800" dirty="0" err="1" smtClean="0"/>
              <a:t>by</a:t>
            </a:r>
            <a:r>
              <a:rPr lang="de-DE" sz="2800" dirty="0" smtClean="0"/>
              <a:t> Lennart Poettering </a:t>
            </a:r>
            <a:r>
              <a:rPr lang="de-DE" sz="2800" dirty="0" err="1" smtClean="0"/>
              <a:t>and</a:t>
            </a:r>
            <a:r>
              <a:rPr lang="de-DE" sz="2800" dirty="0" smtClean="0"/>
              <a:t> Kay Sievers </a:t>
            </a:r>
            <a:r>
              <a:rPr lang="de-DE" sz="2800" dirty="0" err="1" smtClean="0"/>
              <a:t>as</a:t>
            </a:r>
            <a:r>
              <a:rPr lang="de-DE" sz="2800" dirty="0" smtClean="0"/>
              <a:t> </a:t>
            </a:r>
            <a:r>
              <a:rPr lang="de-DE" sz="2800" dirty="0" err="1" smtClean="0"/>
              <a:t>first</a:t>
            </a:r>
            <a:r>
              <a:rPr lang="de-DE" sz="2800" dirty="0" smtClean="0"/>
              <a:t> </a:t>
            </a:r>
            <a:r>
              <a:rPr lang="de-DE" sz="2800" dirty="0" err="1" smtClean="0"/>
              <a:t>step</a:t>
            </a:r>
            <a:r>
              <a:rPr lang="de-DE" sz="2800" dirty="0" smtClean="0"/>
              <a:t> </a:t>
            </a:r>
            <a:r>
              <a:rPr lang="de-DE" sz="2800" dirty="0" err="1" smtClean="0"/>
              <a:t>towards</a:t>
            </a:r>
            <a:r>
              <a:rPr lang="de-DE" sz="2800" dirty="0" smtClean="0"/>
              <a:t> </a:t>
            </a:r>
            <a:r>
              <a:rPr lang="de-DE" sz="2800" dirty="0" err="1" smtClean="0"/>
              <a:t>kdbus</a:t>
            </a:r>
            <a:r>
              <a:rPr lang="de-DE" sz="2800" dirty="0" smtClean="0"/>
              <a:t>:</a:t>
            </a:r>
          </a:p>
          <a:p>
            <a:pPr lvl="1"/>
            <a:r>
              <a:rPr lang="de-DE" sz="2400" dirty="0" smtClean="0"/>
              <a:t>Early experimental </a:t>
            </a:r>
            <a:r>
              <a:rPr lang="de-DE" sz="2400" dirty="0" err="1" smtClean="0"/>
              <a:t>implementation</a:t>
            </a:r>
            <a:r>
              <a:rPr lang="de-DE" sz="2400" dirty="0" smtClean="0"/>
              <a:t> </a:t>
            </a:r>
            <a:r>
              <a:rPr lang="de-DE" sz="2400" dirty="0" err="1" smtClean="0"/>
              <a:t>available</a:t>
            </a:r>
            <a:r>
              <a:rPr lang="de-DE" sz="2400" dirty="0" smtClean="0"/>
              <a:t> </a:t>
            </a:r>
            <a:r>
              <a:rPr lang="de-DE" sz="2400" dirty="0" err="1" smtClean="0"/>
              <a:t>since</a:t>
            </a:r>
            <a:r>
              <a:rPr lang="de-DE" sz="2400" dirty="0" smtClean="0"/>
              <a:t> March 20 </a:t>
            </a:r>
            <a:r>
              <a:rPr lang="de-DE" sz="2400" dirty="0" err="1" smtClean="0"/>
              <a:t>as</a:t>
            </a:r>
            <a:r>
              <a:rPr lang="de-DE" sz="2400" dirty="0" smtClean="0"/>
              <a:t> </a:t>
            </a:r>
            <a:r>
              <a:rPr lang="de-DE" sz="2400" dirty="0" err="1" smtClean="0"/>
              <a:t>part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smtClean="0">
                <a:hlinkClick r:id="rId2"/>
              </a:rPr>
              <a:t>systemd</a:t>
            </a:r>
            <a:r>
              <a:rPr lang="de-DE" sz="2400" dirty="0" smtClean="0"/>
              <a:t> </a:t>
            </a:r>
            <a:r>
              <a:rPr lang="de-DE" sz="2400" dirty="0" err="1" smtClean="0"/>
              <a:t>development</a:t>
            </a:r>
            <a:r>
              <a:rPr lang="de-DE" sz="2400" dirty="0" smtClean="0"/>
              <a:t> (</a:t>
            </a:r>
            <a:r>
              <a:rPr lang="de-DE" sz="2400" dirty="0" err="1" smtClean="0"/>
              <a:t>only</a:t>
            </a:r>
            <a:r>
              <a:rPr lang="de-DE" sz="2400" dirty="0" smtClean="0"/>
              <a:t> D-Bus </a:t>
            </a:r>
            <a:r>
              <a:rPr lang="de-DE" sz="2400" dirty="0" err="1" smtClean="0"/>
              <a:t>yet</a:t>
            </a:r>
            <a:r>
              <a:rPr lang="de-DE" sz="2400" dirty="0" smtClean="0"/>
              <a:t>).</a:t>
            </a:r>
          </a:p>
          <a:p>
            <a:pPr lvl="1"/>
            <a:r>
              <a:rPr lang="de-DE" sz="2400" dirty="0" smtClean="0"/>
              <a:t>New API, but </a:t>
            </a:r>
            <a:r>
              <a:rPr lang="de-DE" sz="2400" dirty="0" err="1" smtClean="0"/>
              <a:t>can</a:t>
            </a:r>
            <a:r>
              <a:rPr lang="de-DE" sz="2400" dirty="0" smtClean="0"/>
              <a:t> talk </a:t>
            </a:r>
            <a:r>
              <a:rPr lang="de-DE" sz="2400" dirty="0" err="1" smtClean="0"/>
              <a:t>to</a:t>
            </a:r>
            <a:r>
              <a:rPr lang="de-DE" sz="2400" dirty="0" smtClean="0"/>
              <a:t> </a:t>
            </a:r>
            <a:r>
              <a:rPr lang="de-DE" sz="2400" dirty="0" err="1" smtClean="0"/>
              <a:t>vanilla</a:t>
            </a:r>
            <a:r>
              <a:rPr lang="de-DE" sz="2400" dirty="0" smtClean="0"/>
              <a:t> D-Bus</a:t>
            </a:r>
          </a:p>
          <a:p>
            <a:pPr lvl="1"/>
            <a:r>
              <a:rPr lang="de-DE" sz="2400" dirty="0" err="1" smtClean="0"/>
              <a:t>Shall</a:t>
            </a:r>
            <a:r>
              <a:rPr lang="de-DE" sz="2400" dirty="0" smtClean="0"/>
              <a:t> also </a:t>
            </a:r>
            <a:r>
              <a:rPr lang="de-DE" sz="2400" dirty="0" err="1" smtClean="0"/>
              <a:t>support</a:t>
            </a:r>
            <a:r>
              <a:rPr lang="de-DE" sz="2400" dirty="0" smtClean="0"/>
              <a:t> </a:t>
            </a:r>
            <a:r>
              <a:rPr lang="de-DE" sz="2400" dirty="0" err="1" smtClean="0"/>
              <a:t>kdbus</a:t>
            </a:r>
            <a:r>
              <a:rPr lang="de-DE" sz="2400" dirty="0" smtClean="0"/>
              <a:t> </a:t>
            </a:r>
            <a:r>
              <a:rPr lang="de-DE" sz="2400" dirty="0" err="1" smtClean="0"/>
              <a:t>kernel</a:t>
            </a:r>
            <a:r>
              <a:rPr lang="de-DE" sz="2400" dirty="0" smtClean="0"/>
              <a:t> </a:t>
            </a:r>
            <a:r>
              <a:rPr lang="de-DE" sz="2400" dirty="0" err="1" smtClean="0"/>
              <a:t>feature</a:t>
            </a:r>
            <a:r>
              <a:rPr lang="de-DE" sz="2400" dirty="0" smtClean="0"/>
              <a:t> </a:t>
            </a:r>
            <a:r>
              <a:rPr lang="de-DE" sz="2400" dirty="0" err="1" smtClean="0"/>
              <a:t>developed</a:t>
            </a:r>
            <a:r>
              <a:rPr lang="de-DE" sz="2400" dirty="0" smtClean="0"/>
              <a:t> </a:t>
            </a:r>
            <a:r>
              <a:rPr lang="de-DE" sz="2400" dirty="0" err="1" smtClean="0"/>
              <a:t>by</a:t>
            </a:r>
            <a:r>
              <a:rPr lang="de-DE" sz="2400" dirty="0" smtClean="0"/>
              <a:t> </a:t>
            </a:r>
            <a:r>
              <a:rPr lang="de-DE" sz="2400" dirty="0" err="1" smtClean="0"/>
              <a:t>GregKH</a:t>
            </a:r>
            <a:r>
              <a:rPr lang="de-DE" sz="2400" dirty="0" smtClean="0"/>
              <a:t> in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 smtClean="0"/>
              <a:t>future</a:t>
            </a:r>
            <a:endParaRPr lang="de-DE" sz="2400" dirty="0" smtClean="0"/>
          </a:p>
          <a:p>
            <a:r>
              <a:rPr lang="de-DE" sz="2800" dirty="0" smtClean="0"/>
              <a:t>Early </a:t>
            </a:r>
            <a:r>
              <a:rPr lang="de-DE" sz="2800" dirty="0" err="1" smtClean="0"/>
              <a:t>kdbus</a:t>
            </a:r>
            <a:r>
              <a:rPr lang="de-DE" sz="2800" dirty="0" smtClean="0"/>
              <a:t> </a:t>
            </a:r>
            <a:r>
              <a:rPr lang="de-DE" sz="2800" dirty="0" err="1" smtClean="0"/>
              <a:t>kernel</a:t>
            </a:r>
            <a:r>
              <a:rPr lang="de-DE" sz="2800" dirty="0" smtClean="0"/>
              <a:t> </a:t>
            </a:r>
            <a:r>
              <a:rPr lang="de-DE" sz="2800" dirty="0" err="1" smtClean="0"/>
              <a:t>implementation</a:t>
            </a:r>
            <a:r>
              <a:rPr lang="de-DE" sz="2800" dirty="0" smtClean="0"/>
              <a:t> </a:t>
            </a:r>
            <a:r>
              <a:rPr lang="de-DE" sz="2800" dirty="0" err="1" smtClean="0"/>
              <a:t>available</a:t>
            </a:r>
            <a:r>
              <a:rPr lang="de-DE" sz="2800" dirty="0" smtClean="0"/>
              <a:t> </a:t>
            </a:r>
            <a:r>
              <a:rPr lang="de-DE" sz="2800" dirty="0" err="1" smtClean="0"/>
              <a:t>at</a:t>
            </a:r>
            <a:r>
              <a:rPr lang="de-DE" sz="2800" dirty="0" smtClean="0"/>
              <a:t/>
            </a:r>
            <a:br>
              <a:rPr lang="de-DE" sz="2800" dirty="0" smtClean="0"/>
            </a:br>
            <a:r>
              <a:rPr lang="de-DE" sz="2000" dirty="0" smtClean="0">
                <a:hlinkClick r:id="rId3"/>
              </a:rPr>
              <a:t>https://github.com/gregkh/kdbus/commits/master</a:t>
            </a:r>
            <a:endParaRPr lang="de-DE" sz="2400" dirty="0" smtClean="0"/>
          </a:p>
          <a:p>
            <a:pPr>
              <a:buNone/>
            </a:pPr>
            <a:endParaRPr lang="de-DE" sz="2800" dirty="0" smtClean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Prospects</a:t>
            </a:r>
            <a:r>
              <a:rPr lang="de-DE" dirty="0" smtClean="0"/>
              <a:t>: New </a:t>
            </a:r>
            <a:r>
              <a:rPr lang="de-DE" dirty="0" err="1" smtClean="0"/>
              <a:t>kdbus</a:t>
            </a:r>
            <a:r>
              <a:rPr lang="de-DE" dirty="0" smtClean="0"/>
              <a:t> Approach (2)</a:t>
            </a:r>
            <a:endParaRPr lang="de-DE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471467"/>
          </a:xfrm>
        </p:spPr>
        <p:txBody>
          <a:bodyPr/>
          <a:lstStyle/>
          <a:p>
            <a:r>
              <a:rPr lang="de-DE" sz="2800" dirty="0" smtClean="0"/>
              <a:t>Early </a:t>
            </a:r>
            <a:r>
              <a:rPr lang="de-DE" sz="2800" dirty="0" err="1" smtClean="0"/>
              <a:t>benchmarks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systemd´s</a:t>
            </a:r>
            <a:r>
              <a:rPr lang="de-DE" sz="2800" dirty="0" smtClean="0"/>
              <a:t> D-Bus </a:t>
            </a:r>
            <a:r>
              <a:rPr lang="de-DE" sz="2800" dirty="0" err="1" smtClean="0"/>
              <a:t>client</a:t>
            </a:r>
            <a:r>
              <a:rPr lang="de-DE" sz="2800" dirty="0" smtClean="0"/>
              <a:t> </a:t>
            </a:r>
            <a:r>
              <a:rPr lang="de-DE" sz="2800" dirty="0" err="1" smtClean="0"/>
              <a:t>library</a:t>
            </a:r>
            <a:r>
              <a:rPr lang="de-DE" sz="2800" dirty="0" smtClean="0"/>
              <a:t> on </a:t>
            </a:r>
            <a:r>
              <a:rPr lang="de-DE" sz="2800" dirty="0" err="1" smtClean="0"/>
              <a:t>Pandaboard</a:t>
            </a:r>
            <a:r>
              <a:rPr lang="de-DE" sz="2800" dirty="0" smtClean="0"/>
              <a:t>:</a:t>
            </a:r>
          </a:p>
          <a:p>
            <a:pPr marL="828675" lvl="3"/>
            <a:r>
              <a:rPr lang="de-DE" dirty="0" err="1" smtClean="0"/>
              <a:t>dbus</a:t>
            </a:r>
            <a:r>
              <a:rPr lang="de-DE" dirty="0" smtClean="0"/>
              <a:t>-ping-systemd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dbus</a:t>
            </a:r>
            <a:r>
              <a:rPr lang="de-DE" dirty="0" smtClean="0"/>
              <a:t>-</a:t>
            </a:r>
            <a:r>
              <a:rPr lang="de-DE" dirty="0" err="1" smtClean="0"/>
              <a:t>test</a:t>
            </a:r>
            <a:r>
              <a:rPr lang="de-DE" dirty="0" smtClean="0"/>
              <a:t>-</a:t>
            </a:r>
            <a:r>
              <a:rPr lang="de-DE" dirty="0" err="1" smtClean="0"/>
              <a:t>service</a:t>
            </a:r>
            <a:r>
              <a:rPr lang="de-DE" dirty="0" smtClean="0"/>
              <a:t>-systemd</a:t>
            </a:r>
          </a:p>
          <a:p>
            <a:pPr marL="828675" lvl="3"/>
            <a:r>
              <a:rPr lang="de-DE" dirty="0" err="1" smtClean="0"/>
              <a:t>Measuring</a:t>
            </a:r>
            <a:r>
              <a:rPr lang="de-DE" dirty="0" smtClean="0"/>
              <a:t> </a:t>
            </a:r>
            <a:r>
              <a:rPr lang="de-DE" dirty="0" err="1" smtClean="0"/>
              <a:t>empty</a:t>
            </a:r>
            <a:r>
              <a:rPr lang="de-DE" dirty="0" smtClean="0"/>
              <a:t> </a:t>
            </a:r>
            <a:r>
              <a:rPr lang="de-DE" dirty="0" err="1" smtClean="0"/>
              <a:t>messages</a:t>
            </a:r>
            <a:r>
              <a:rPr lang="de-DE" dirty="0" smtClean="0"/>
              <a:t> (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payload</a:t>
            </a:r>
            <a:r>
              <a:rPr lang="de-DE" dirty="0" smtClean="0"/>
              <a:t>)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compare</a:t>
            </a:r>
            <a:r>
              <a:rPr lang="de-DE" dirty="0" smtClean="0"/>
              <a:t> </a:t>
            </a:r>
            <a:r>
              <a:rPr lang="de-DE" dirty="0" err="1" smtClean="0"/>
              <a:t>framework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r>
              <a:rPr lang="de-DE" dirty="0" smtClean="0"/>
              <a:t> </a:t>
            </a:r>
            <a:r>
              <a:rPr lang="de-DE" dirty="0" err="1" smtClean="0"/>
              <a:t>rather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marshalling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endParaRPr lang="de-DE" dirty="0" smtClean="0"/>
          </a:p>
          <a:p>
            <a:pPr marL="828675" lvl="3"/>
            <a:r>
              <a:rPr lang="de-DE" dirty="0" err="1" smtClean="0"/>
              <a:t>Comparing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dbus</a:t>
            </a:r>
            <a:r>
              <a:rPr lang="de-DE" dirty="0" smtClean="0"/>
              <a:t>-ping </a:t>
            </a:r>
            <a:r>
              <a:rPr lang="de-DE" dirty="0" err="1" smtClean="0"/>
              <a:t>using</a:t>
            </a:r>
            <a:r>
              <a:rPr lang="de-DE" dirty="0" smtClean="0"/>
              <a:t> AF-BUS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Prospects</a:t>
            </a:r>
            <a:r>
              <a:rPr lang="de-DE" dirty="0" smtClean="0"/>
              <a:t>: New </a:t>
            </a:r>
            <a:r>
              <a:rPr lang="de-DE" dirty="0" err="1" smtClean="0"/>
              <a:t>kdbus</a:t>
            </a:r>
            <a:r>
              <a:rPr lang="de-DE" dirty="0" smtClean="0"/>
              <a:t> Approach (3)</a:t>
            </a:r>
            <a:endParaRPr lang="de-DE" dirty="0"/>
          </a:p>
        </p:txBody>
      </p:sp>
      <p:sp>
        <p:nvSpPr>
          <p:cNvPr id="7" name="Abgerundetes Rechteck 6"/>
          <p:cNvSpPr/>
          <p:nvPr/>
        </p:nvSpPr>
        <p:spPr>
          <a:xfrm>
            <a:off x="802257" y="5469143"/>
            <a:ext cx="7444596" cy="638354"/>
          </a:xfrm>
          <a:prstGeom prst="roundRect">
            <a:avLst/>
          </a:prstGeom>
          <a:gradFill flip="none" rotWithShape="1">
            <a:gsLst>
              <a:gs pos="0">
                <a:srgbClr val="FFF200"/>
              </a:gs>
              <a:gs pos="45000">
                <a:srgbClr val="FF7A00"/>
              </a:gs>
              <a:gs pos="70000">
                <a:srgbClr val="FF0300"/>
              </a:gs>
              <a:gs pos="100000">
                <a:srgbClr val="4D0808"/>
              </a:gs>
            </a:gsLst>
            <a:lin ang="27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2" algn="ctr"/>
            <a:r>
              <a:rPr lang="de-DE" sz="4000" b="1" i="1" dirty="0" err="1" smtClean="0">
                <a:solidFill>
                  <a:schemeClr val="tx2"/>
                </a:solidFill>
              </a:rPr>
              <a:t>Factor</a:t>
            </a:r>
            <a:r>
              <a:rPr lang="de-DE" sz="4000" b="1" i="1" dirty="0" smtClean="0">
                <a:solidFill>
                  <a:schemeClr val="tx2"/>
                </a:solidFill>
              </a:rPr>
              <a:t> 3,6</a:t>
            </a:r>
            <a:r>
              <a:rPr lang="de-DE" sz="4000" b="1" dirty="0" smtClean="0">
                <a:solidFill>
                  <a:schemeClr val="tx2"/>
                </a:solidFill>
              </a:rPr>
              <a:t> </a:t>
            </a:r>
            <a:r>
              <a:rPr lang="de-DE" sz="4000" b="1" dirty="0" err="1" smtClean="0">
                <a:solidFill>
                  <a:schemeClr val="tx2"/>
                </a:solidFill>
              </a:rPr>
              <a:t>Improvement</a:t>
            </a:r>
            <a:r>
              <a:rPr lang="de-DE" sz="4000" b="1" dirty="0" smtClean="0">
                <a:solidFill>
                  <a:schemeClr val="tx2"/>
                </a:solidFill>
              </a:rPr>
              <a:t>!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724620" y="4201058"/>
            <a:ext cx="7962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71475" lvl="2">
              <a:buNone/>
            </a:pPr>
            <a:r>
              <a:rPr lang="de-DE" sz="2800" dirty="0" err="1" smtClean="0"/>
              <a:t>libdbus</a:t>
            </a:r>
            <a:r>
              <a:rPr lang="de-DE" sz="2800" dirty="0" smtClean="0"/>
              <a:t>, </a:t>
            </a:r>
            <a:r>
              <a:rPr lang="de-DE" sz="2800" dirty="0" err="1" smtClean="0"/>
              <a:t>afbus</a:t>
            </a:r>
            <a:r>
              <a:rPr lang="de-DE" sz="2800" dirty="0" smtClean="0"/>
              <a:t>, </a:t>
            </a:r>
            <a:r>
              <a:rPr lang="de-DE" sz="2800" dirty="0" err="1" smtClean="0"/>
              <a:t>clone</a:t>
            </a:r>
            <a:r>
              <a:rPr lang="de-DE" sz="2800" dirty="0" smtClean="0"/>
              <a:t>: 	</a:t>
            </a:r>
            <a:r>
              <a:rPr lang="de-DE" sz="2800" b="1" i="1" dirty="0" smtClean="0"/>
              <a:t>2074</a:t>
            </a:r>
            <a:endParaRPr lang="de-DE" sz="2800" dirty="0" smtClean="0"/>
          </a:p>
        </p:txBody>
      </p:sp>
      <p:sp>
        <p:nvSpPr>
          <p:cNvPr id="9" name="Textfeld 8"/>
          <p:cNvSpPr txBox="1"/>
          <p:nvPr/>
        </p:nvSpPr>
        <p:spPr>
          <a:xfrm>
            <a:off x="724620" y="4661078"/>
            <a:ext cx="7962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71475" lvl="2">
              <a:buNone/>
            </a:pPr>
            <a:r>
              <a:rPr lang="de-DE" sz="2800" dirty="0" smtClean="0"/>
              <a:t>systemd: 					</a:t>
            </a:r>
            <a:r>
              <a:rPr lang="de-DE" sz="2800" b="1" i="1" dirty="0" smtClean="0">
                <a:solidFill>
                  <a:srgbClr val="FF0000"/>
                </a:solidFill>
              </a:rPr>
              <a:t>7407</a:t>
            </a:r>
            <a:endParaRPr lang="de-DE" sz="28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de-DE" sz="1600" dirty="0" smtClean="0"/>
              <a:t>GENIVI IPC </a:t>
            </a:r>
            <a:r>
              <a:rPr lang="de-DE" sz="1600" dirty="0" err="1" smtClean="0"/>
              <a:t>CommonAPI</a:t>
            </a:r>
            <a:r>
              <a:rPr lang="de-DE" sz="1600" dirty="0" smtClean="0"/>
              <a:t> C++ </a:t>
            </a:r>
            <a:r>
              <a:rPr lang="de-DE" sz="1600" dirty="0" err="1" smtClean="0"/>
              <a:t>homepage</a:t>
            </a:r>
            <a:r>
              <a:rPr lang="de-DE" sz="1600" dirty="0" smtClean="0"/>
              <a:t>:</a:t>
            </a:r>
            <a:br>
              <a:rPr lang="de-DE" sz="1600" dirty="0" smtClean="0"/>
            </a:br>
            <a:r>
              <a:rPr lang="de-DE" sz="1600" dirty="0" smtClean="0">
                <a:hlinkClick r:id="rId2"/>
              </a:rPr>
              <a:t>http://projects.genivi.org/commonapi/</a:t>
            </a:r>
            <a:endParaRPr lang="de-DE" sz="1600" dirty="0" smtClean="0"/>
          </a:p>
          <a:p>
            <a:pPr>
              <a:buFont typeface="+mj-lt"/>
              <a:buAutoNum type="arabicPeriod"/>
            </a:pPr>
            <a:r>
              <a:rPr lang="de-DE" sz="1600" dirty="0" smtClean="0"/>
              <a:t>GENIVI IPC </a:t>
            </a:r>
            <a:r>
              <a:rPr lang="de-DE" sz="1600" dirty="0" err="1" smtClean="0"/>
              <a:t>CommonAPI</a:t>
            </a:r>
            <a:r>
              <a:rPr lang="de-DE" sz="1600" dirty="0" smtClean="0"/>
              <a:t> </a:t>
            </a:r>
            <a:r>
              <a:rPr lang="de-DE" sz="1600" dirty="0" err="1" smtClean="0"/>
              <a:t>specification</a:t>
            </a:r>
            <a:r>
              <a:rPr lang="de-DE" sz="1600" dirty="0" smtClean="0"/>
              <a:t>:</a:t>
            </a:r>
            <a:br>
              <a:rPr lang="de-DE" sz="1600" dirty="0" smtClean="0"/>
            </a:br>
            <a:r>
              <a:rPr lang="de-DE" sz="1600" dirty="0" smtClean="0">
                <a:hlinkClick r:id="rId3"/>
              </a:rPr>
              <a:t>https://collab.genivi.org/wiki/display/genivi/SysInfraEGCppCommonAPISpecification</a:t>
            </a:r>
            <a:r>
              <a:rPr lang="de-DE" sz="1600" dirty="0" smtClean="0"/>
              <a:t> </a:t>
            </a:r>
          </a:p>
          <a:p>
            <a:pPr>
              <a:buFont typeface="+mj-lt"/>
              <a:buAutoNum type="arabicPeriod"/>
            </a:pPr>
            <a:r>
              <a:rPr lang="de-DE" sz="1600" dirty="0" smtClean="0"/>
              <a:t>Franca </a:t>
            </a:r>
            <a:r>
              <a:rPr lang="de-DE" sz="1600" dirty="0" err="1" smtClean="0"/>
              <a:t>homepage</a:t>
            </a:r>
            <a:r>
              <a:rPr lang="de-DE" sz="1600" dirty="0" smtClean="0"/>
              <a:t>:</a:t>
            </a:r>
            <a:br>
              <a:rPr lang="de-DE" sz="1600" dirty="0" smtClean="0"/>
            </a:br>
            <a:r>
              <a:rPr lang="de-DE" sz="1600" dirty="0" smtClean="0">
                <a:hlinkClick r:id="rId4"/>
              </a:rPr>
              <a:t>http://code.google.com/a/eclipselabs.org/p/franca/</a:t>
            </a:r>
            <a:endParaRPr lang="de-DE" sz="1600" dirty="0" smtClean="0"/>
          </a:p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Links</a:t>
            </a:r>
            <a:endParaRPr lang="de-DE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BACKUP</a:t>
            </a:r>
            <a:endParaRPr lang="de-DE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Define</a:t>
            </a:r>
            <a:r>
              <a:rPr lang="de-DE" dirty="0" smtClean="0"/>
              <a:t> Interfaces </a:t>
            </a:r>
            <a:r>
              <a:rPr lang="de-DE" dirty="0" err="1" smtClean="0"/>
              <a:t>using</a:t>
            </a:r>
            <a:r>
              <a:rPr lang="de-DE" dirty="0" smtClean="0"/>
              <a:t> Franca IDL</a:t>
            </a:r>
            <a:endParaRPr lang="de-DE" dirty="0"/>
          </a:p>
        </p:txBody>
      </p:sp>
      <p:sp>
        <p:nvSpPr>
          <p:cNvPr id="11" name="Inhaltsplatzhalter 1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1565692"/>
          </a:xfrm>
        </p:spPr>
        <p:txBody>
          <a:bodyPr/>
          <a:lstStyle/>
          <a:p>
            <a:pPr marL="190500" lvl="1" indent="-190500">
              <a:spcBef>
                <a:spcPct val="60000"/>
              </a:spcBef>
              <a:spcAft>
                <a:spcPts val="200"/>
              </a:spcAft>
            </a:pPr>
            <a:r>
              <a:rPr lang="de-DE" sz="1400" dirty="0" smtClean="0"/>
              <a:t>Franca IDL </a:t>
            </a:r>
            <a:r>
              <a:rPr lang="de-DE" sz="1400" dirty="0" err="1" smtClean="0"/>
              <a:t>had</a:t>
            </a:r>
            <a:r>
              <a:rPr lang="de-DE" sz="1400" dirty="0" smtClean="0"/>
              <a:t> </a:t>
            </a:r>
            <a:r>
              <a:rPr lang="de-DE" sz="1400" dirty="0" err="1" smtClean="0"/>
              <a:t>been</a:t>
            </a:r>
            <a:r>
              <a:rPr lang="de-DE" sz="1400" dirty="0" smtClean="0"/>
              <a:t> </a:t>
            </a:r>
            <a:r>
              <a:rPr lang="de-DE" sz="1400" dirty="0" err="1" smtClean="0"/>
              <a:t>designed</a:t>
            </a:r>
            <a:r>
              <a:rPr lang="de-DE" sz="1400" dirty="0" smtClean="0"/>
              <a:t> </a:t>
            </a:r>
            <a:r>
              <a:rPr lang="de-DE" sz="1400" dirty="0" err="1" smtClean="0"/>
              <a:t>as</a:t>
            </a:r>
            <a:r>
              <a:rPr lang="de-DE" sz="1400" dirty="0" smtClean="0"/>
              <a:t> </a:t>
            </a:r>
            <a:r>
              <a:rPr lang="de-DE" sz="1400" dirty="0" err="1" smtClean="0"/>
              <a:t>pivot</a:t>
            </a:r>
            <a:r>
              <a:rPr lang="de-DE" sz="1400" dirty="0" smtClean="0"/>
              <a:t> model </a:t>
            </a:r>
            <a:r>
              <a:rPr lang="de-DE" sz="1400" dirty="0" err="1" smtClean="0"/>
              <a:t>to</a:t>
            </a:r>
            <a:r>
              <a:rPr lang="de-DE" sz="1400" dirty="0" smtClean="0"/>
              <a:t> </a:t>
            </a:r>
            <a:r>
              <a:rPr lang="de-DE" sz="1400" dirty="0" err="1" smtClean="0"/>
              <a:t>specify</a:t>
            </a:r>
            <a:r>
              <a:rPr lang="de-DE" sz="1400" dirty="0" smtClean="0"/>
              <a:t> </a:t>
            </a:r>
            <a:r>
              <a:rPr lang="de-DE" sz="1400" dirty="0" err="1" smtClean="0"/>
              <a:t>abstract</a:t>
            </a:r>
            <a:r>
              <a:rPr lang="de-DE" sz="1400" dirty="0" smtClean="0"/>
              <a:t> </a:t>
            </a:r>
            <a:r>
              <a:rPr lang="de-DE" sz="1400" dirty="0" err="1" smtClean="0"/>
              <a:t>interfaces</a:t>
            </a:r>
            <a:r>
              <a:rPr lang="de-DE" sz="1400" dirty="0" smtClean="0"/>
              <a:t> </a:t>
            </a:r>
            <a:r>
              <a:rPr lang="de-DE" sz="1400" dirty="0" err="1" smtClean="0"/>
              <a:t>and</a:t>
            </a:r>
            <a:r>
              <a:rPr lang="de-DE" sz="1400" dirty="0" smtClean="0"/>
              <a:t> </a:t>
            </a:r>
            <a:r>
              <a:rPr lang="de-DE" sz="1400" dirty="0" err="1" smtClean="0"/>
              <a:t>deployment</a:t>
            </a:r>
            <a:endParaRPr lang="de-DE" sz="1400" dirty="0" smtClean="0"/>
          </a:p>
          <a:p>
            <a:pPr marL="190500" lvl="1" indent="-190500">
              <a:spcBef>
                <a:spcPct val="60000"/>
              </a:spcBef>
              <a:spcAft>
                <a:spcPts val="200"/>
              </a:spcAft>
            </a:pPr>
            <a:r>
              <a:rPr lang="de-DE" sz="1400" dirty="0" err="1" smtClean="0"/>
              <a:t>perfectly</a:t>
            </a:r>
            <a:r>
              <a:rPr lang="de-DE" sz="1400" dirty="0" smtClean="0"/>
              <a:t> </a:t>
            </a:r>
            <a:r>
              <a:rPr lang="de-DE" sz="1400" dirty="0" err="1" smtClean="0"/>
              <a:t>usable</a:t>
            </a:r>
            <a:r>
              <a:rPr lang="de-DE" sz="1400" dirty="0" smtClean="0"/>
              <a:t> </a:t>
            </a:r>
            <a:r>
              <a:rPr lang="de-DE" sz="1400" dirty="0" err="1" smtClean="0"/>
              <a:t>Eclipse</a:t>
            </a:r>
            <a:r>
              <a:rPr lang="de-DE" sz="1400" dirty="0" smtClean="0"/>
              <a:t> </a:t>
            </a:r>
            <a:r>
              <a:rPr lang="de-DE" sz="1400" dirty="0" err="1" smtClean="0"/>
              <a:t>based</a:t>
            </a:r>
            <a:r>
              <a:rPr lang="de-DE" sz="1400" dirty="0" smtClean="0"/>
              <a:t> </a:t>
            </a:r>
            <a:r>
              <a:rPr lang="de-DE" sz="1400" dirty="0" err="1" smtClean="0"/>
              <a:t>editor</a:t>
            </a:r>
            <a:r>
              <a:rPr lang="de-DE" sz="1400" dirty="0" smtClean="0"/>
              <a:t> </a:t>
            </a:r>
            <a:r>
              <a:rPr lang="de-DE" sz="1400" dirty="0" err="1" smtClean="0"/>
              <a:t>available</a:t>
            </a:r>
            <a:endParaRPr lang="de-DE" sz="1400" dirty="0" smtClean="0"/>
          </a:p>
          <a:p>
            <a:pPr marL="190500" lvl="1" indent="-190500">
              <a:spcBef>
                <a:spcPct val="60000"/>
              </a:spcBef>
              <a:spcAft>
                <a:spcPts val="200"/>
              </a:spcAft>
            </a:pPr>
            <a:r>
              <a:rPr lang="de-DE" sz="1400" dirty="0" smtClean="0"/>
              <a:t>Supports </a:t>
            </a:r>
            <a:r>
              <a:rPr lang="de-DE" sz="1400" dirty="0" err="1" smtClean="0"/>
              <a:t>transformations</a:t>
            </a:r>
            <a:r>
              <a:rPr lang="de-DE" sz="1400" dirty="0" smtClean="0"/>
              <a:t> </a:t>
            </a:r>
            <a:r>
              <a:rPr lang="de-DE" sz="1400" dirty="0" err="1" smtClean="0"/>
              <a:t>to</a:t>
            </a:r>
            <a:r>
              <a:rPr lang="de-DE" sz="1400" dirty="0" smtClean="0"/>
              <a:t> </a:t>
            </a:r>
            <a:r>
              <a:rPr lang="de-DE" sz="1400" dirty="0" err="1" smtClean="0"/>
              <a:t>other</a:t>
            </a:r>
            <a:r>
              <a:rPr lang="de-DE" sz="1400" dirty="0" smtClean="0"/>
              <a:t> IDLs, e.g. D-Bus XML, FIBEX, </a:t>
            </a:r>
            <a:r>
              <a:rPr lang="de-DE" sz="1400" dirty="0" err="1" smtClean="0"/>
              <a:t>etc</a:t>
            </a:r>
            <a:endParaRPr lang="de-DE" sz="1400" dirty="0" smtClean="0"/>
          </a:p>
          <a:p>
            <a:pPr marL="190500" lvl="1" indent="-190500">
              <a:spcBef>
                <a:spcPct val="60000"/>
              </a:spcBef>
              <a:spcAft>
                <a:spcPts val="200"/>
              </a:spcAft>
            </a:pPr>
            <a:r>
              <a:rPr lang="de-DE" sz="1400" dirty="0" smtClean="0"/>
              <a:t>Franca </a:t>
            </a:r>
            <a:r>
              <a:rPr lang="de-DE" sz="1400" dirty="0" err="1" smtClean="0"/>
              <a:t>is</a:t>
            </a:r>
            <a:r>
              <a:rPr lang="de-DE" sz="1400" dirty="0" smtClean="0"/>
              <a:t> </a:t>
            </a:r>
            <a:r>
              <a:rPr lang="de-DE" sz="1400" dirty="0" err="1" smtClean="0"/>
              <a:t>able</a:t>
            </a:r>
            <a:r>
              <a:rPr lang="de-DE" sz="1400" dirty="0" smtClean="0"/>
              <a:t> </a:t>
            </a:r>
            <a:r>
              <a:rPr lang="de-DE" sz="1400" dirty="0" err="1" smtClean="0"/>
              <a:t>to</a:t>
            </a:r>
            <a:r>
              <a:rPr lang="de-DE" sz="1400" dirty="0" smtClean="0"/>
              <a:t> </a:t>
            </a:r>
            <a:r>
              <a:rPr lang="de-DE" sz="1400" dirty="0" err="1" smtClean="0"/>
              <a:t>store</a:t>
            </a:r>
            <a:r>
              <a:rPr lang="de-DE" sz="1400" dirty="0" smtClean="0"/>
              <a:t> all </a:t>
            </a:r>
            <a:r>
              <a:rPr lang="de-DE" sz="1400" dirty="0" err="1" smtClean="0"/>
              <a:t>required</a:t>
            </a:r>
            <a:r>
              <a:rPr lang="de-DE" sz="1400" dirty="0" smtClean="0"/>
              <a:t> </a:t>
            </a:r>
            <a:r>
              <a:rPr lang="de-DE" sz="1400" dirty="0" err="1" smtClean="0"/>
              <a:t>information</a:t>
            </a:r>
            <a:r>
              <a:rPr lang="de-DE" sz="1400" dirty="0" smtClean="0"/>
              <a:t> </a:t>
            </a:r>
            <a:r>
              <a:rPr lang="de-DE" sz="1400" dirty="0" err="1" smtClean="0"/>
              <a:t>for</a:t>
            </a:r>
            <a:r>
              <a:rPr lang="de-DE" sz="1400" dirty="0" smtClean="0"/>
              <a:t> </a:t>
            </a:r>
            <a:r>
              <a:rPr lang="de-DE" sz="1400" dirty="0" err="1" smtClean="0"/>
              <a:t>code</a:t>
            </a:r>
            <a:r>
              <a:rPr lang="de-DE" sz="1400" dirty="0" smtClean="0"/>
              <a:t> </a:t>
            </a:r>
            <a:r>
              <a:rPr lang="de-DE" sz="1400" dirty="0" err="1" smtClean="0"/>
              <a:t>generation</a:t>
            </a:r>
            <a:r>
              <a:rPr lang="de-DE" sz="1400" dirty="0" smtClean="0"/>
              <a:t> in </a:t>
            </a:r>
            <a:r>
              <a:rPr lang="de-DE" sz="1400" dirty="0" err="1" smtClean="0"/>
              <a:t>deployment</a:t>
            </a:r>
            <a:r>
              <a:rPr lang="de-DE" sz="1400" dirty="0" smtClean="0"/>
              <a:t> </a:t>
            </a:r>
            <a:r>
              <a:rPr lang="de-DE" sz="1400" dirty="0" err="1" smtClean="0"/>
              <a:t>models</a:t>
            </a:r>
            <a:endParaRPr lang="de-DE" sz="1400" dirty="0" smtClean="0"/>
          </a:p>
        </p:txBody>
      </p:sp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162" y="3733059"/>
            <a:ext cx="4464732" cy="2505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feld 12"/>
          <p:cNvSpPr txBox="1"/>
          <p:nvPr/>
        </p:nvSpPr>
        <p:spPr>
          <a:xfrm>
            <a:off x="449944" y="4270088"/>
            <a:ext cx="18224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e.g. D-Bus XML</a:t>
            </a:r>
            <a:endParaRPr lang="en-GB" dirty="0"/>
          </a:p>
        </p:txBody>
      </p:sp>
      <p:sp>
        <p:nvSpPr>
          <p:cNvPr id="14" name="Textfeld 13"/>
          <p:cNvSpPr txBox="1"/>
          <p:nvPr/>
        </p:nvSpPr>
        <p:spPr>
          <a:xfrm>
            <a:off x="6835307" y="4070033"/>
            <a:ext cx="1264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e.g. FIBEX</a:t>
            </a:r>
            <a:endParaRPr lang="en-GB" dirty="0"/>
          </a:p>
        </p:txBody>
      </p:sp>
      <p:cxnSp>
        <p:nvCxnSpPr>
          <p:cNvPr id="15" name="Gerade Verbindung mit Pfeil 15"/>
          <p:cNvCxnSpPr>
            <a:stCxn id="13" idx="3"/>
          </p:cNvCxnSpPr>
          <p:nvPr/>
        </p:nvCxnSpPr>
        <p:spPr>
          <a:xfrm flipV="1">
            <a:off x="2272431" y="3933115"/>
            <a:ext cx="1007798" cy="537028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stCxn id="14" idx="1"/>
          </p:cNvCxnSpPr>
          <p:nvPr/>
        </p:nvCxnSpPr>
        <p:spPr>
          <a:xfrm flipH="1" flipV="1">
            <a:off x="5210629" y="3933115"/>
            <a:ext cx="1624678" cy="33697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E12E1B6-9204-4D35-A3A1-B138F44C8483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2011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AC4FE6-E44C-4130-B8D7-2AB4D5D21D30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Transport Layer Migration – Multiple </a:t>
            </a:r>
            <a:r>
              <a:rPr lang="de-DE" dirty="0" err="1" smtClean="0"/>
              <a:t>Connectors</a:t>
            </a:r>
            <a:endParaRPr lang="en-US" dirty="0"/>
          </a:p>
        </p:txBody>
      </p:sp>
      <p:sp>
        <p:nvSpPr>
          <p:cNvPr id="8" name="Ellipse 7"/>
          <p:cNvSpPr/>
          <p:nvPr/>
        </p:nvSpPr>
        <p:spPr>
          <a:xfrm>
            <a:off x="5152897" y="2070314"/>
            <a:ext cx="2638249" cy="1639019"/>
          </a:xfrm>
          <a:prstGeom prst="ellipse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de-DE" sz="3200" b="1" dirty="0" smtClean="0">
              <a:solidFill>
                <a:srgbClr val="FF0000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1170368" y="2070314"/>
            <a:ext cx="2638249" cy="1639019"/>
          </a:xfrm>
          <a:prstGeom prst="ellipse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de-DE" sz="3200" b="1" dirty="0" smtClean="0">
              <a:solidFill>
                <a:srgbClr val="FF0000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1429062" y="2490150"/>
            <a:ext cx="2145498" cy="810491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Application</a:t>
            </a:r>
            <a:r>
              <a:rPr lang="de-DE" dirty="0" smtClean="0">
                <a:solidFill>
                  <a:schemeClr val="tx1"/>
                </a:solidFill>
              </a:rPr>
              <a:t> 1</a:t>
            </a:r>
          </a:p>
        </p:txBody>
      </p:sp>
      <p:sp>
        <p:nvSpPr>
          <p:cNvPr id="11" name="Rechteck 10"/>
          <p:cNvSpPr/>
          <p:nvPr/>
        </p:nvSpPr>
        <p:spPr>
          <a:xfrm>
            <a:off x="1429062" y="4188766"/>
            <a:ext cx="2145498" cy="699654"/>
          </a:xfrm>
          <a:prstGeom prst="rect">
            <a:avLst/>
          </a:prstGeom>
          <a:solidFill>
            <a:srgbClr val="002060">
              <a:alpha val="7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D-Bus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5401506" y="4188766"/>
            <a:ext cx="2145498" cy="699654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Custom IPC / DSI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5401505" y="2490150"/>
            <a:ext cx="2145498" cy="810491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Application</a:t>
            </a:r>
            <a:r>
              <a:rPr lang="de-DE" dirty="0" smtClean="0">
                <a:solidFill>
                  <a:schemeClr val="tx1"/>
                </a:solidFill>
              </a:rPr>
              <a:t> 2</a:t>
            </a:r>
          </a:p>
        </p:txBody>
      </p:sp>
      <p:sp>
        <p:nvSpPr>
          <p:cNvPr id="14" name="Pfeil nach oben und unten 13"/>
          <p:cNvSpPr/>
          <p:nvPr/>
        </p:nvSpPr>
        <p:spPr>
          <a:xfrm>
            <a:off x="2337710" y="3335145"/>
            <a:ext cx="327804" cy="810491"/>
          </a:xfrm>
          <a:prstGeom prst="upDownArrow">
            <a:avLst/>
          </a:prstGeom>
          <a:gradFill>
            <a:gsLst>
              <a:gs pos="0">
                <a:srgbClr val="8488C4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Pfeil nach oben und unten 14"/>
          <p:cNvSpPr/>
          <p:nvPr/>
        </p:nvSpPr>
        <p:spPr>
          <a:xfrm>
            <a:off x="6311710" y="3335145"/>
            <a:ext cx="327804" cy="810491"/>
          </a:xfrm>
          <a:prstGeom prst="upDownArrow">
            <a:avLst/>
          </a:prstGeom>
          <a:gradFill>
            <a:gsLst>
              <a:gs pos="0">
                <a:srgbClr val="8488C4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15"/>
          <p:cNvSpPr txBox="1"/>
          <p:nvPr/>
        </p:nvSpPr>
        <p:spPr>
          <a:xfrm>
            <a:off x="327805" y="5469149"/>
            <a:ext cx="8488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smtClean="0">
                <a:solidFill>
                  <a:srgbClr val="FF0000"/>
                </a:solidFill>
              </a:rPr>
              <a:t>Multiple </a:t>
            </a:r>
            <a:r>
              <a:rPr lang="de-DE" sz="2000" b="1" dirty="0" err="1" smtClean="0">
                <a:solidFill>
                  <a:srgbClr val="FF0000"/>
                </a:solidFill>
              </a:rPr>
              <a:t>connectors</a:t>
            </a:r>
            <a:r>
              <a:rPr lang="de-DE" sz="2000" b="1" dirty="0" smtClean="0">
                <a:solidFill>
                  <a:srgbClr val="FF0000"/>
                </a:solidFill>
              </a:rPr>
              <a:t> </a:t>
            </a:r>
            <a:r>
              <a:rPr lang="de-DE" sz="2000" b="1" dirty="0" err="1" smtClean="0">
                <a:solidFill>
                  <a:srgbClr val="FF0000"/>
                </a:solidFill>
              </a:rPr>
              <a:t>increase</a:t>
            </a:r>
            <a:r>
              <a:rPr lang="de-DE" sz="2000" b="1" dirty="0" smtClean="0">
                <a:solidFill>
                  <a:srgbClr val="FF0000"/>
                </a:solidFill>
              </a:rPr>
              <a:t> </a:t>
            </a:r>
            <a:r>
              <a:rPr lang="de-DE" sz="2000" b="1" dirty="0" err="1" smtClean="0">
                <a:solidFill>
                  <a:srgbClr val="FF0000"/>
                </a:solidFill>
              </a:rPr>
              <a:t>implementation</a:t>
            </a:r>
            <a:r>
              <a:rPr lang="de-DE" sz="2000" b="1" dirty="0" smtClean="0">
                <a:solidFill>
                  <a:srgbClr val="FF0000"/>
                </a:solidFill>
              </a:rPr>
              <a:t> </a:t>
            </a:r>
            <a:r>
              <a:rPr lang="de-DE" sz="2000" b="1" dirty="0" err="1" smtClean="0">
                <a:solidFill>
                  <a:srgbClr val="FF0000"/>
                </a:solidFill>
              </a:rPr>
              <a:t>effort</a:t>
            </a:r>
            <a:r>
              <a:rPr lang="de-DE" sz="2000" b="1" dirty="0" smtClean="0">
                <a:solidFill>
                  <a:srgbClr val="FF0000"/>
                </a:solidFill>
              </a:rPr>
              <a:t> </a:t>
            </a:r>
            <a:r>
              <a:rPr lang="de-DE" sz="2000" b="1" dirty="0" err="1" smtClean="0">
                <a:solidFill>
                  <a:srgbClr val="FF0000"/>
                </a:solidFill>
              </a:rPr>
              <a:t>and</a:t>
            </a:r>
            <a:r>
              <a:rPr lang="de-DE" sz="2000" b="1" dirty="0" smtClean="0">
                <a:solidFill>
                  <a:srgbClr val="FF0000"/>
                </a:solidFill>
              </a:rPr>
              <a:t> </a:t>
            </a:r>
            <a:r>
              <a:rPr lang="de-DE" sz="2000" b="1" dirty="0" err="1" smtClean="0">
                <a:solidFill>
                  <a:srgbClr val="FF0000"/>
                </a:solidFill>
              </a:rPr>
              <a:t>complexity</a:t>
            </a:r>
            <a:r>
              <a:rPr lang="de-DE" sz="2000" b="1" dirty="0" smtClean="0">
                <a:solidFill>
                  <a:srgbClr val="FF0000"/>
                </a:solidFill>
              </a:rPr>
              <a:t> </a:t>
            </a:r>
            <a:r>
              <a:rPr lang="de-DE" sz="2000" b="1" dirty="0" err="1" smtClean="0">
                <a:solidFill>
                  <a:srgbClr val="FF0000"/>
                </a:solidFill>
              </a:rPr>
              <a:t>of</a:t>
            </a:r>
            <a:r>
              <a:rPr lang="de-DE" sz="2000" b="1" dirty="0" smtClean="0">
                <a:solidFill>
                  <a:srgbClr val="FF0000"/>
                </a:solidFill>
              </a:rPr>
              <a:t> </a:t>
            </a:r>
            <a:r>
              <a:rPr lang="de-DE" sz="2000" b="1" dirty="0" err="1" smtClean="0">
                <a:solidFill>
                  <a:srgbClr val="FF0000"/>
                </a:solidFill>
              </a:rPr>
              <a:t>applications</a:t>
            </a:r>
            <a:r>
              <a:rPr lang="de-DE" sz="2000" b="1" dirty="0" smtClean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17" name="Pfeil nach oben und unten 16"/>
          <p:cNvSpPr/>
          <p:nvPr/>
        </p:nvSpPr>
        <p:spPr>
          <a:xfrm>
            <a:off x="4219695" y="2872577"/>
            <a:ext cx="317777" cy="2199728"/>
          </a:xfrm>
          <a:prstGeom prst="upDownArrow">
            <a:avLst/>
          </a:prstGeom>
          <a:gradFill>
            <a:gsLst>
              <a:gs pos="0">
                <a:srgbClr val="8488C4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16200000" scaled="0"/>
          </a:gradFill>
          <a:scene3d>
            <a:camera prst="orthographicFront">
              <a:rot lat="0" lon="0" rev="36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 nach oben und unten 17"/>
          <p:cNvSpPr/>
          <p:nvPr/>
        </p:nvSpPr>
        <p:spPr>
          <a:xfrm>
            <a:off x="4449729" y="2869709"/>
            <a:ext cx="317777" cy="2199728"/>
          </a:xfrm>
          <a:prstGeom prst="upDownArrow">
            <a:avLst/>
          </a:prstGeom>
          <a:gradFill>
            <a:gsLst>
              <a:gs pos="0">
                <a:srgbClr val="8488C4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16200000" scaled="0"/>
          </a:gradFill>
          <a:scene3d>
            <a:camera prst="orthographicFront">
              <a:rot lat="0" lon="0" rev="180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266549830"/>
      </p:ext>
    </p:extLst>
  </p:cSld>
  <p:clrMapOvr>
    <a:masterClrMapping/>
  </p:clrMapOvr>
  <p:transition>
    <p:pull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 animBg="1"/>
      <p:bldP spid="9" grpId="0" build="allAtOnce" animBg="1"/>
      <p:bldP spid="16" grpId="0" build="allAtOnce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E12E1B6-9204-4D35-A3A1-B138F44C8483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2011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AC4FE6-E44C-4130-B8D7-2AB4D5D21D30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Transport Layer Migration - Gateway</a:t>
            </a:r>
            <a:endParaRPr lang="en-US" dirty="0"/>
          </a:p>
        </p:txBody>
      </p:sp>
      <p:sp>
        <p:nvSpPr>
          <p:cNvPr id="8" name="Ellipse 7"/>
          <p:cNvSpPr/>
          <p:nvPr/>
        </p:nvSpPr>
        <p:spPr>
          <a:xfrm>
            <a:off x="3175956" y="2739951"/>
            <a:ext cx="2638249" cy="2375534"/>
          </a:xfrm>
          <a:prstGeom prst="ellipse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de-DE" sz="3200" b="1" dirty="0" smtClean="0">
                <a:solidFill>
                  <a:srgbClr val="FF0000"/>
                </a:solidFill>
              </a:rPr>
              <a:t>CPU!</a:t>
            </a:r>
          </a:p>
        </p:txBody>
      </p:sp>
      <p:sp>
        <p:nvSpPr>
          <p:cNvPr id="9" name="Rechteck 8"/>
          <p:cNvSpPr/>
          <p:nvPr/>
        </p:nvSpPr>
        <p:spPr>
          <a:xfrm>
            <a:off x="428446" y="1903582"/>
            <a:ext cx="2145498" cy="810491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Application</a:t>
            </a:r>
            <a:r>
              <a:rPr lang="de-DE" dirty="0" smtClean="0">
                <a:solidFill>
                  <a:schemeClr val="tx1"/>
                </a:solidFill>
              </a:rPr>
              <a:t> 1</a:t>
            </a:r>
          </a:p>
        </p:txBody>
      </p:sp>
      <p:sp>
        <p:nvSpPr>
          <p:cNvPr id="10" name="Rechteck 9"/>
          <p:cNvSpPr/>
          <p:nvPr/>
        </p:nvSpPr>
        <p:spPr>
          <a:xfrm>
            <a:off x="428446" y="3602198"/>
            <a:ext cx="2145498" cy="699654"/>
          </a:xfrm>
          <a:prstGeom prst="rect">
            <a:avLst/>
          </a:prstGeom>
          <a:solidFill>
            <a:srgbClr val="002060">
              <a:alpha val="7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D-Bus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436626" y="3602198"/>
            <a:ext cx="2145498" cy="699654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Custom IPC / DSI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6436625" y="1903582"/>
            <a:ext cx="2145498" cy="810491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Application</a:t>
            </a:r>
            <a:r>
              <a:rPr lang="de-DE" dirty="0" smtClean="0">
                <a:solidFill>
                  <a:schemeClr val="tx1"/>
                </a:solidFill>
              </a:rPr>
              <a:t> 2</a:t>
            </a:r>
          </a:p>
        </p:txBody>
      </p:sp>
      <p:sp>
        <p:nvSpPr>
          <p:cNvPr id="13" name="Rechteck 12"/>
          <p:cNvSpPr/>
          <p:nvPr/>
        </p:nvSpPr>
        <p:spPr>
          <a:xfrm>
            <a:off x="3562710" y="3602198"/>
            <a:ext cx="1871929" cy="699654"/>
          </a:xfrm>
          <a:prstGeom prst="rect">
            <a:avLst/>
          </a:prstGeom>
          <a:solidFill>
            <a:srgbClr val="FFC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smtClean="0">
                <a:solidFill>
                  <a:schemeClr val="tx1"/>
                </a:solidFill>
              </a:rPr>
              <a:t>Gateway</a:t>
            </a:r>
          </a:p>
        </p:txBody>
      </p:sp>
      <p:sp>
        <p:nvSpPr>
          <p:cNvPr id="14" name="Pfeil nach links und rechts 13"/>
          <p:cNvSpPr/>
          <p:nvPr/>
        </p:nvSpPr>
        <p:spPr>
          <a:xfrm>
            <a:off x="2615245" y="3778398"/>
            <a:ext cx="887083" cy="394064"/>
          </a:xfrm>
          <a:prstGeom prst="leftRightArrow">
            <a:avLst/>
          </a:prstGeom>
          <a:gradFill flip="none" rotWithShape="1">
            <a:gsLst>
              <a:gs pos="0">
                <a:srgbClr val="000000"/>
              </a:gs>
              <a:gs pos="39999">
                <a:srgbClr val="0A128C"/>
              </a:gs>
              <a:gs pos="70000">
                <a:srgbClr val="181CC7"/>
              </a:gs>
              <a:gs pos="88000">
                <a:srgbClr val="7005D4"/>
              </a:gs>
              <a:gs pos="100000">
                <a:srgbClr val="8C3D91"/>
              </a:gs>
            </a:gsLst>
            <a:lin ang="5400000" scaled="0"/>
            <a:tileRect r="-100000" b="-10000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Pfeil nach links und rechts 14"/>
          <p:cNvSpPr/>
          <p:nvPr/>
        </p:nvSpPr>
        <p:spPr>
          <a:xfrm>
            <a:off x="5498624" y="3778398"/>
            <a:ext cx="887083" cy="394064"/>
          </a:xfrm>
          <a:prstGeom prst="leftRightArrow">
            <a:avLst/>
          </a:prstGeom>
          <a:gradFill flip="none" rotWithShape="1">
            <a:gsLst>
              <a:gs pos="0">
                <a:srgbClr val="000000"/>
              </a:gs>
              <a:gs pos="39999">
                <a:srgbClr val="0A128C"/>
              </a:gs>
              <a:gs pos="70000">
                <a:srgbClr val="181CC7"/>
              </a:gs>
              <a:gs pos="88000">
                <a:srgbClr val="7005D4"/>
              </a:gs>
              <a:gs pos="100000">
                <a:srgbClr val="8C3D91"/>
              </a:gs>
            </a:gsLst>
            <a:lin ang="5400000" scaled="0"/>
            <a:tileRect r="-100000" b="-10000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 nach oben und unten 15"/>
          <p:cNvSpPr/>
          <p:nvPr/>
        </p:nvSpPr>
        <p:spPr>
          <a:xfrm>
            <a:off x="1337094" y="2748577"/>
            <a:ext cx="327804" cy="810491"/>
          </a:xfrm>
          <a:prstGeom prst="upDownArrow">
            <a:avLst/>
          </a:prstGeom>
          <a:gradFill>
            <a:gsLst>
              <a:gs pos="0">
                <a:srgbClr val="8488C4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 nach oben und unten 16"/>
          <p:cNvSpPr/>
          <p:nvPr/>
        </p:nvSpPr>
        <p:spPr>
          <a:xfrm>
            <a:off x="7346830" y="2748577"/>
            <a:ext cx="327804" cy="810491"/>
          </a:xfrm>
          <a:prstGeom prst="upDownArrow">
            <a:avLst/>
          </a:prstGeom>
          <a:gradFill>
            <a:gsLst>
              <a:gs pos="0">
                <a:srgbClr val="8488C4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162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/>
        </p:nvSpPr>
        <p:spPr>
          <a:xfrm>
            <a:off x="428446" y="5641669"/>
            <a:ext cx="82583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smtClean="0">
                <a:solidFill>
                  <a:srgbClr val="FF0000"/>
                </a:solidFill>
              </a:rPr>
              <a:t>Gateways </a:t>
            </a:r>
            <a:r>
              <a:rPr lang="de-DE" sz="2000" b="1" dirty="0" err="1" smtClean="0">
                <a:solidFill>
                  <a:srgbClr val="FF0000"/>
                </a:solidFill>
              </a:rPr>
              <a:t>increase</a:t>
            </a:r>
            <a:r>
              <a:rPr lang="de-DE" sz="2000" b="1" dirty="0" smtClean="0">
                <a:solidFill>
                  <a:srgbClr val="FF0000"/>
                </a:solidFill>
              </a:rPr>
              <a:t> </a:t>
            </a:r>
            <a:r>
              <a:rPr lang="de-DE" sz="2000" b="1" dirty="0" err="1" smtClean="0">
                <a:solidFill>
                  <a:srgbClr val="FF0000"/>
                </a:solidFill>
              </a:rPr>
              <a:t>latency</a:t>
            </a:r>
            <a:r>
              <a:rPr lang="de-DE" sz="2000" b="1" dirty="0" smtClean="0">
                <a:solidFill>
                  <a:srgbClr val="FF0000"/>
                </a:solidFill>
              </a:rPr>
              <a:t> </a:t>
            </a:r>
            <a:r>
              <a:rPr lang="de-DE" sz="2000" b="1" dirty="0" err="1" smtClean="0">
                <a:solidFill>
                  <a:srgbClr val="FF0000"/>
                </a:solidFill>
              </a:rPr>
              <a:t>and</a:t>
            </a:r>
            <a:r>
              <a:rPr lang="de-DE" sz="2000" b="1" dirty="0" smtClean="0">
                <a:solidFill>
                  <a:srgbClr val="FF0000"/>
                </a:solidFill>
              </a:rPr>
              <a:t> CPU </a:t>
            </a:r>
            <a:r>
              <a:rPr lang="de-DE" sz="2000" b="1" dirty="0" err="1" smtClean="0">
                <a:solidFill>
                  <a:srgbClr val="FF0000"/>
                </a:solidFill>
              </a:rPr>
              <a:t>load</a:t>
            </a:r>
            <a:r>
              <a:rPr lang="de-DE" sz="2000" b="1" dirty="0" smtClean="0">
                <a:solidFill>
                  <a:srgbClr val="FF0000"/>
                </a:solidFill>
              </a:rPr>
              <a:t> </a:t>
            </a:r>
            <a:r>
              <a:rPr lang="de-DE" sz="2000" b="1" dirty="0" err="1" smtClean="0">
                <a:solidFill>
                  <a:srgbClr val="FF0000"/>
                </a:solidFill>
              </a:rPr>
              <a:t>significantly</a:t>
            </a:r>
            <a:r>
              <a:rPr lang="de-DE" sz="2000" b="1" dirty="0" smtClean="0">
                <a:solidFill>
                  <a:srgbClr val="FF0000"/>
                </a:solidFill>
              </a:rPr>
              <a:t>!</a:t>
            </a:r>
            <a:endParaRPr lang="de-DE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66549830"/>
      </p:ext>
    </p:extLst>
  </p:cSld>
  <p:clrMapOvr>
    <a:masterClrMapping/>
  </p:clrMapOvr>
  <p:transition>
    <p:pull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 animBg="1"/>
      <p:bldP spid="18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err="1" smtClean="0"/>
              <a:t>specification</a:t>
            </a:r>
            <a:r>
              <a:rPr lang="de-DE" sz="2400" dirty="0" smtClean="0"/>
              <a:t> </a:t>
            </a:r>
            <a:r>
              <a:rPr lang="de-DE" sz="2400" dirty="0" err="1" smtClean="0"/>
              <a:t>provides</a:t>
            </a:r>
            <a:r>
              <a:rPr lang="de-DE" sz="2400" dirty="0" smtClean="0"/>
              <a:t> well </a:t>
            </a:r>
            <a:r>
              <a:rPr lang="de-DE" sz="2400" dirty="0" err="1" smtClean="0"/>
              <a:t>defined</a:t>
            </a:r>
            <a:r>
              <a:rPr lang="de-DE" sz="2400" dirty="0" smtClean="0"/>
              <a:t> </a:t>
            </a:r>
            <a:r>
              <a:rPr lang="de-DE" sz="2400" dirty="0" err="1" smtClean="0"/>
              <a:t>basic</a:t>
            </a:r>
            <a:r>
              <a:rPr lang="de-DE" sz="2400" dirty="0" smtClean="0"/>
              <a:t> </a:t>
            </a:r>
            <a:r>
              <a:rPr lang="de-DE" sz="2400" dirty="0" err="1" smtClean="0"/>
              <a:t>datatypes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a </a:t>
            </a:r>
            <a:r>
              <a:rPr lang="de-DE" sz="2400" dirty="0" err="1" smtClean="0"/>
              <a:t>wire-format</a:t>
            </a:r>
            <a:r>
              <a:rPr lang="de-DE" sz="2400" dirty="0" smtClean="0"/>
              <a:t>.</a:t>
            </a:r>
            <a:endParaRPr lang="de-DE" sz="2000" dirty="0" smtClean="0"/>
          </a:p>
          <a:p>
            <a:r>
              <a:rPr lang="de-DE" sz="2400" dirty="0" err="1" smtClean="0"/>
              <a:t>Libdbus</a:t>
            </a:r>
            <a:r>
              <a:rPr lang="de-DE" sz="2400" dirty="0" smtClean="0"/>
              <a:t> </a:t>
            </a:r>
            <a:r>
              <a:rPr lang="de-DE" sz="2400" dirty="0" err="1" smtClean="0"/>
              <a:t>is</a:t>
            </a:r>
            <a:r>
              <a:rPr lang="de-DE" sz="2400" dirty="0" smtClean="0"/>
              <a:t> a powerful </a:t>
            </a:r>
            <a:r>
              <a:rPr lang="de-DE" sz="2400" dirty="0" err="1" smtClean="0"/>
              <a:t>reference</a:t>
            </a:r>
            <a:r>
              <a:rPr lang="de-DE" sz="2400" dirty="0" smtClean="0"/>
              <a:t> </a:t>
            </a:r>
            <a:r>
              <a:rPr lang="de-DE" sz="2400" dirty="0" err="1" smtClean="0"/>
              <a:t>implementation</a:t>
            </a:r>
            <a:r>
              <a:rPr lang="de-DE" sz="2400" dirty="0" smtClean="0"/>
              <a:t>.</a:t>
            </a:r>
          </a:p>
          <a:p>
            <a:pPr lvl="1"/>
            <a:r>
              <a:rPr lang="de-DE" sz="2000" dirty="0" err="1" smtClean="0"/>
              <a:t>intended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provide</a:t>
            </a:r>
            <a:r>
              <a:rPr lang="de-DE" sz="2000" dirty="0" smtClean="0"/>
              <a:t> all </a:t>
            </a:r>
            <a:r>
              <a:rPr lang="de-DE" sz="2000" dirty="0" err="1" smtClean="0"/>
              <a:t>required</a:t>
            </a:r>
            <a:r>
              <a:rPr lang="de-DE" sz="2000" dirty="0" smtClean="0"/>
              <a:t> </a:t>
            </a:r>
            <a:r>
              <a:rPr lang="de-DE" sz="2000" dirty="0" err="1" smtClean="0"/>
              <a:t>functions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D-Bus IPC</a:t>
            </a:r>
          </a:p>
          <a:p>
            <a:pPr lvl="1"/>
            <a:r>
              <a:rPr lang="de-DE" sz="2000" dirty="0" smtClean="0"/>
              <a:t>NOT </a:t>
            </a:r>
            <a:r>
              <a:rPr lang="de-DE" sz="2000" dirty="0" err="1" smtClean="0"/>
              <a:t>indended</a:t>
            </a:r>
            <a:r>
              <a:rPr lang="de-DE" sz="2000" dirty="0" smtClean="0"/>
              <a:t> </a:t>
            </a:r>
            <a:r>
              <a:rPr lang="de-DE" sz="2000" dirty="0" err="1" smtClean="0"/>
              <a:t>as</a:t>
            </a:r>
            <a:r>
              <a:rPr lang="de-DE" sz="2000" dirty="0" smtClean="0"/>
              <a:t> an all </a:t>
            </a:r>
            <a:r>
              <a:rPr lang="de-DE" sz="2000" dirty="0" err="1" smtClean="0"/>
              <a:t>days</a:t>
            </a:r>
            <a:r>
              <a:rPr lang="de-DE" sz="2000" dirty="0" smtClean="0"/>
              <a:t> </a:t>
            </a:r>
            <a:r>
              <a:rPr lang="de-DE" sz="2000" dirty="0" err="1" smtClean="0"/>
              <a:t>developer</a:t>
            </a:r>
            <a:r>
              <a:rPr lang="de-DE" sz="2000" dirty="0" smtClean="0"/>
              <a:t> API!</a:t>
            </a:r>
          </a:p>
          <a:p>
            <a:pPr lvl="1"/>
            <a:r>
              <a:rPr lang="de-DE" sz="2000" dirty="0" smtClean="0"/>
              <a:t>High </a:t>
            </a:r>
            <a:r>
              <a:rPr lang="de-DE" sz="2000" dirty="0" err="1" smtClean="0"/>
              <a:t>effort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manual</a:t>
            </a:r>
            <a:r>
              <a:rPr lang="de-DE" sz="2000" dirty="0" smtClean="0"/>
              <a:t> </a:t>
            </a:r>
            <a:r>
              <a:rPr lang="de-DE" sz="2000" dirty="0" err="1" smtClean="0"/>
              <a:t>usage</a:t>
            </a:r>
            <a:endParaRPr lang="de-DE" sz="2000" dirty="0" smtClean="0"/>
          </a:p>
          <a:p>
            <a:pPr lvl="1"/>
            <a:r>
              <a:rPr lang="de-DE" sz="2000" dirty="0" err="1" smtClean="0"/>
              <a:t>Some</a:t>
            </a:r>
            <a:r>
              <a:rPr lang="de-DE" sz="2000" dirty="0" smtClean="0"/>
              <a:t> </a:t>
            </a:r>
            <a:r>
              <a:rPr lang="de-DE" sz="2000" dirty="0" err="1" smtClean="0"/>
              <a:t>significant</a:t>
            </a:r>
            <a:r>
              <a:rPr lang="de-DE" sz="2000" dirty="0" smtClean="0"/>
              <a:t> </a:t>
            </a:r>
            <a:r>
              <a:rPr lang="de-DE" sz="2000" dirty="0" err="1" smtClean="0"/>
              <a:t>performance</a:t>
            </a:r>
            <a:r>
              <a:rPr lang="de-DE" sz="2000" dirty="0" smtClean="0"/>
              <a:t> </a:t>
            </a:r>
            <a:r>
              <a:rPr lang="de-DE" sz="2000" dirty="0" err="1" smtClean="0"/>
              <a:t>issues</a:t>
            </a:r>
            <a:endParaRPr lang="de-DE" sz="2000" dirty="0" smtClean="0"/>
          </a:p>
          <a:p>
            <a:r>
              <a:rPr lang="de-DE" sz="2400" dirty="0" err="1" smtClean="0"/>
              <a:t>most</a:t>
            </a:r>
            <a:r>
              <a:rPr lang="de-DE" sz="2400" dirty="0" smtClean="0"/>
              <a:t> </a:t>
            </a:r>
            <a:r>
              <a:rPr lang="de-DE" sz="2400" dirty="0" err="1" smtClean="0"/>
              <a:t>people</a:t>
            </a:r>
            <a:r>
              <a:rPr lang="de-DE" sz="2400" dirty="0" smtClean="0"/>
              <a:t> </a:t>
            </a:r>
            <a:r>
              <a:rPr lang="de-DE" sz="2400" dirty="0" err="1" smtClean="0"/>
              <a:t>use</a:t>
            </a:r>
            <a:r>
              <a:rPr lang="de-DE" sz="2400" dirty="0" smtClean="0"/>
              <a:t> D-Bus </a:t>
            </a:r>
            <a:r>
              <a:rPr lang="de-DE" sz="2400" dirty="0" err="1" smtClean="0"/>
              <a:t>through</a:t>
            </a:r>
            <a:r>
              <a:rPr lang="de-DE" sz="2400" dirty="0" smtClean="0"/>
              <a:t> a </a:t>
            </a:r>
            <a:r>
              <a:rPr lang="de-DE" sz="2400" dirty="0" err="1" smtClean="0"/>
              <a:t>language</a:t>
            </a:r>
            <a:r>
              <a:rPr lang="de-DE" sz="2400" dirty="0" smtClean="0"/>
              <a:t> </a:t>
            </a:r>
            <a:r>
              <a:rPr lang="de-DE" sz="2400" dirty="0" err="1" smtClean="0"/>
              <a:t>binding</a:t>
            </a:r>
            <a:r>
              <a:rPr lang="de-DE" sz="2400" dirty="0" smtClean="0"/>
              <a:t>.</a:t>
            </a:r>
          </a:p>
          <a:p>
            <a:pPr lvl="1"/>
            <a:r>
              <a:rPr lang="de-DE" sz="2000" dirty="0" err="1" smtClean="0"/>
              <a:t>see</a:t>
            </a:r>
            <a:r>
              <a:rPr lang="de-DE" sz="2000" dirty="0" smtClean="0"/>
              <a:t> </a:t>
            </a:r>
            <a:r>
              <a:rPr lang="de-DE" sz="2000" dirty="0" smtClean="0">
                <a:hlinkClick r:id="rId2"/>
              </a:rPr>
              <a:t>http://www.freedesktop.org/wiki/Software/DBusBindings</a:t>
            </a:r>
            <a:endParaRPr lang="de-DE" sz="2000" dirty="0" smtClean="0"/>
          </a:p>
          <a:p>
            <a:pPr lvl="1"/>
            <a:r>
              <a:rPr lang="de-DE" sz="2000" dirty="0" smtClean="0"/>
              <a:t>Optimal </a:t>
            </a:r>
            <a:r>
              <a:rPr lang="de-DE" sz="2000" dirty="0" err="1" smtClean="0"/>
              <a:t>adaption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desired</a:t>
            </a:r>
            <a:r>
              <a:rPr lang="de-DE" sz="2000" dirty="0" smtClean="0"/>
              <a:t> </a:t>
            </a:r>
            <a:r>
              <a:rPr lang="de-DE" sz="2000" dirty="0" err="1" smtClean="0"/>
              <a:t>language</a:t>
            </a:r>
            <a:r>
              <a:rPr lang="de-DE" sz="2000" dirty="0" smtClean="0"/>
              <a:t>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framework</a:t>
            </a:r>
            <a:endParaRPr lang="de-DE" sz="2000" dirty="0" smtClean="0"/>
          </a:p>
          <a:p>
            <a:pPr lvl="1"/>
            <a:r>
              <a:rPr lang="de-DE" sz="2000" dirty="0" smtClean="0"/>
              <a:t>All </a:t>
            </a:r>
            <a:r>
              <a:rPr lang="de-DE" sz="2000" dirty="0" err="1" smtClean="0"/>
              <a:t>language</a:t>
            </a:r>
            <a:r>
              <a:rPr lang="de-DE" sz="2000" dirty="0" smtClean="0"/>
              <a:t> </a:t>
            </a:r>
            <a:r>
              <a:rPr lang="de-DE" sz="2000" dirty="0" err="1" smtClean="0"/>
              <a:t>bindings</a:t>
            </a:r>
            <a:r>
              <a:rPr lang="de-DE" sz="2000" dirty="0" smtClean="0"/>
              <a:t> </a:t>
            </a:r>
            <a:r>
              <a:rPr lang="de-DE" sz="2000" dirty="0" err="1" smtClean="0"/>
              <a:t>can</a:t>
            </a:r>
            <a:r>
              <a:rPr lang="de-DE" sz="2000" dirty="0" smtClean="0"/>
              <a:t> </a:t>
            </a:r>
            <a:r>
              <a:rPr lang="de-DE" sz="2000" dirty="0" err="1" smtClean="0"/>
              <a:t>communicate</a:t>
            </a:r>
            <a:r>
              <a:rPr lang="de-DE" sz="2000" dirty="0" smtClean="0"/>
              <a:t> well </a:t>
            </a:r>
            <a:r>
              <a:rPr lang="de-DE" sz="2000" dirty="0" err="1" smtClean="0"/>
              <a:t>between</a:t>
            </a:r>
            <a:r>
              <a:rPr lang="de-DE" sz="2000" dirty="0" smtClean="0"/>
              <a:t> </a:t>
            </a:r>
            <a:r>
              <a:rPr lang="de-DE" sz="2000" dirty="0" err="1" smtClean="0"/>
              <a:t>each</a:t>
            </a:r>
            <a:r>
              <a:rPr lang="de-DE" sz="2000" dirty="0" smtClean="0"/>
              <a:t> </a:t>
            </a:r>
            <a:r>
              <a:rPr lang="de-DE" sz="2000" dirty="0" err="1" smtClean="0"/>
              <a:t>other</a:t>
            </a:r>
            <a:r>
              <a:rPr lang="de-DE" sz="2000" dirty="0" smtClean="0"/>
              <a:t> </a:t>
            </a:r>
            <a:r>
              <a:rPr lang="de-DE" sz="2000" dirty="0" err="1" smtClean="0"/>
              <a:t>if</a:t>
            </a:r>
            <a:r>
              <a:rPr lang="de-DE" sz="2000" dirty="0" smtClean="0"/>
              <a:t> </a:t>
            </a:r>
            <a:r>
              <a:rPr lang="de-DE" sz="2000" dirty="0" err="1" smtClean="0"/>
              <a:t>applying</a:t>
            </a:r>
            <a:r>
              <a:rPr lang="de-DE" sz="2000" dirty="0" smtClean="0"/>
              <a:t>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types</a:t>
            </a:r>
            <a:r>
              <a:rPr lang="de-DE" sz="2000" dirty="0" smtClean="0"/>
              <a:t> </a:t>
            </a:r>
            <a:r>
              <a:rPr lang="de-DE" sz="2000" dirty="0" err="1" smtClean="0"/>
              <a:t>provided</a:t>
            </a:r>
            <a:r>
              <a:rPr lang="de-DE" sz="2000" dirty="0" smtClean="0"/>
              <a:t> </a:t>
            </a:r>
            <a:r>
              <a:rPr lang="de-DE" sz="2000" dirty="0" err="1" smtClean="0"/>
              <a:t>by</a:t>
            </a:r>
            <a:r>
              <a:rPr lang="de-DE" sz="2000" dirty="0" smtClean="0"/>
              <a:t> D-Bus </a:t>
            </a:r>
            <a:r>
              <a:rPr lang="de-DE" sz="2000" dirty="0" err="1" smtClean="0"/>
              <a:t>specification</a:t>
            </a:r>
            <a:r>
              <a:rPr lang="de-DE" sz="2000" dirty="0" smtClean="0"/>
              <a:t> </a:t>
            </a:r>
            <a:r>
              <a:rPr lang="de-DE" sz="2000" dirty="0" err="1" smtClean="0"/>
              <a:t>only</a:t>
            </a:r>
            <a:r>
              <a:rPr lang="de-DE" sz="2000" dirty="0" smtClean="0"/>
              <a:t>.</a:t>
            </a:r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E12E1B6-9204-4D35-A3A1-B138F44C8483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2011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AC4FE6-E44C-4130-B8D7-2AB4D5D21D30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D-Bus Usage – Status Quo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66549830"/>
      </p:ext>
    </p:extLst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800" dirty="0" smtClean="0"/>
              <a:t>Not all </a:t>
            </a:r>
            <a:r>
              <a:rPr lang="de-DE" sz="2800" dirty="0" err="1" smtClean="0"/>
              <a:t>components</a:t>
            </a:r>
            <a:r>
              <a:rPr lang="de-DE" sz="2800" dirty="0" smtClean="0"/>
              <a:t> </a:t>
            </a:r>
            <a:r>
              <a:rPr lang="de-DE" sz="2800" dirty="0" err="1" smtClean="0"/>
              <a:t>use</a:t>
            </a:r>
            <a:r>
              <a:rPr lang="de-DE" sz="2800" dirty="0" smtClean="0"/>
              <a:t> D-Bus </a:t>
            </a:r>
            <a:r>
              <a:rPr lang="de-DE" sz="2800" dirty="0" err="1" smtClean="0"/>
              <a:t>at</a:t>
            </a:r>
            <a:r>
              <a:rPr lang="de-DE" sz="2800" dirty="0" smtClean="0"/>
              <a:t> all.</a:t>
            </a:r>
          </a:p>
          <a:p>
            <a:r>
              <a:rPr lang="de-DE" sz="2800" dirty="0" err="1" smtClean="0"/>
              <a:t>Some</a:t>
            </a:r>
            <a:r>
              <a:rPr lang="de-DE" sz="2800" dirty="0" smtClean="0"/>
              <a:t> </a:t>
            </a:r>
            <a:r>
              <a:rPr lang="de-DE" sz="2800" dirty="0" err="1" smtClean="0"/>
              <a:t>components</a:t>
            </a:r>
            <a:r>
              <a:rPr lang="de-DE" sz="2800" dirty="0" smtClean="0"/>
              <a:t> </a:t>
            </a:r>
            <a:r>
              <a:rPr lang="de-DE" sz="2800" dirty="0" err="1" smtClean="0"/>
              <a:t>should</a:t>
            </a:r>
            <a:r>
              <a:rPr lang="de-DE" sz="2800" dirty="0" smtClean="0"/>
              <a:t> </a:t>
            </a:r>
            <a:r>
              <a:rPr lang="de-DE" sz="2800" dirty="0" err="1" smtClean="0"/>
              <a:t>intentionally</a:t>
            </a:r>
            <a:r>
              <a:rPr lang="de-DE" sz="2800" dirty="0" smtClean="0"/>
              <a:t> NOT </a:t>
            </a:r>
            <a:r>
              <a:rPr lang="de-DE" sz="2800" dirty="0" err="1" smtClean="0"/>
              <a:t>use</a:t>
            </a:r>
            <a:r>
              <a:rPr lang="de-DE" sz="2800" dirty="0" smtClean="0"/>
              <a:t> D-Bus, but e.g. </a:t>
            </a:r>
            <a:r>
              <a:rPr lang="de-DE" sz="2800" dirty="0" err="1" smtClean="0"/>
              <a:t>vehicle</a:t>
            </a:r>
            <a:r>
              <a:rPr lang="de-DE" sz="2800" dirty="0" smtClean="0"/>
              <a:t> </a:t>
            </a:r>
            <a:r>
              <a:rPr lang="de-DE" sz="2800" dirty="0" err="1" smtClean="0"/>
              <a:t>network</a:t>
            </a:r>
            <a:r>
              <a:rPr lang="de-DE" sz="2800" dirty="0" smtClean="0"/>
              <a:t> (</a:t>
            </a:r>
            <a:r>
              <a:rPr lang="de-DE" sz="2800" dirty="0" err="1" smtClean="0"/>
              <a:t>dependend</a:t>
            </a:r>
            <a:r>
              <a:rPr lang="de-DE" sz="2800" dirty="0" smtClean="0"/>
              <a:t> on </a:t>
            </a:r>
            <a:r>
              <a:rPr lang="de-DE" sz="2800" dirty="0" err="1" smtClean="0"/>
              <a:t>project</a:t>
            </a:r>
            <a:r>
              <a:rPr lang="de-DE" sz="2800" dirty="0" smtClean="0"/>
              <a:t> </a:t>
            </a:r>
            <a:r>
              <a:rPr lang="de-DE" sz="2800" dirty="0" err="1" smtClean="0"/>
              <a:t>setup</a:t>
            </a:r>
            <a:r>
              <a:rPr lang="de-DE" sz="2800" dirty="0" smtClean="0"/>
              <a:t>).</a:t>
            </a:r>
          </a:p>
          <a:p>
            <a:r>
              <a:rPr lang="de-DE" sz="2800" dirty="0" smtClean="0"/>
              <a:t>Migration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components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a different </a:t>
            </a:r>
            <a:r>
              <a:rPr lang="de-DE" sz="2800" dirty="0" err="1" smtClean="0"/>
              <a:t>communication</a:t>
            </a:r>
            <a:r>
              <a:rPr lang="de-DE" sz="2800" dirty="0" smtClean="0"/>
              <a:t> 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 err="1" smtClean="0"/>
              <a:t>is</a:t>
            </a:r>
            <a:r>
              <a:rPr lang="de-DE" sz="2800" dirty="0" smtClean="0"/>
              <a:t> </a:t>
            </a:r>
            <a:r>
              <a:rPr lang="de-DE" sz="2800" dirty="0" err="1" smtClean="0"/>
              <a:t>difficult</a:t>
            </a:r>
            <a:r>
              <a:rPr lang="de-DE" sz="2800" dirty="0" smtClean="0"/>
              <a:t>, expensive 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r>
              <a:rPr lang="de-DE" sz="2800" dirty="0" err="1" smtClean="0"/>
              <a:t>hard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keep</a:t>
            </a:r>
            <a:r>
              <a:rPr lang="de-DE" sz="2800" dirty="0" smtClean="0"/>
              <a:t> in </a:t>
            </a:r>
            <a:r>
              <a:rPr lang="de-DE" sz="2800" dirty="0" err="1" smtClean="0"/>
              <a:t>sync</a:t>
            </a:r>
            <a:r>
              <a:rPr lang="de-DE" sz="2800" dirty="0" smtClean="0"/>
              <a:t> </a:t>
            </a:r>
            <a:r>
              <a:rPr lang="de-DE" sz="2800" dirty="0" err="1" smtClean="0"/>
              <a:t>with</a:t>
            </a:r>
            <a:r>
              <a:rPr lang="de-DE" sz="2800" dirty="0" smtClean="0"/>
              <a:t> </a:t>
            </a:r>
            <a:r>
              <a:rPr lang="de-DE" sz="2800" dirty="0" err="1" smtClean="0"/>
              <a:t>upstream</a:t>
            </a:r>
            <a:r>
              <a:rPr lang="de-DE" sz="2800" dirty="0" smtClean="0"/>
              <a:t>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E12E1B6-9204-4D35-A3A1-B138F44C8483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dirty="0" smtClean="0"/>
              <a:t>Copyright © GENIVI Alliance 2011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1AC4FE6-E44C-4130-B8D7-2AB4D5D21D30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66549830"/>
      </p:ext>
    </p:extLst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57200" y="1600201"/>
            <a:ext cx="8402128" cy="4525963"/>
          </a:xfrm>
        </p:spPr>
        <p:txBody>
          <a:bodyPr/>
          <a:lstStyle/>
          <a:p>
            <a:pPr marL="342900" lvl="1" indent="-342900">
              <a:buNone/>
            </a:pPr>
            <a:r>
              <a:rPr lang="en-US" dirty="0" smtClean="0"/>
              <a:t>Decouple IPC from application code</a:t>
            </a:r>
          </a:p>
          <a:p>
            <a:pPr marL="800100" lvl="4" indent="-342900">
              <a:buFont typeface="Arial" pitchFamily="34" charset="0"/>
              <a:buChar char="•"/>
            </a:pPr>
            <a:r>
              <a:rPr lang="en-US" dirty="0" smtClean="0"/>
              <a:t>enable communication layer agnostic application implementation.</a:t>
            </a:r>
            <a:br>
              <a:rPr lang="en-US" dirty="0" smtClean="0"/>
            </a:br>
            <a:r>
              <a:rPr lang="en-US" dirty="0" smtClean="0"/>
              <a:t>Required to create application building blocks.</a:t>
            </a:r>
          </a:p>
          <a:p>
            <a:pPr marL="800100" lvl="4" indent="-342900">
              <a:buFont typeface="Arial" pitchFamily="34" charset="0"/>
              <a:buChar char="•"/>
            </a:pPr>
            <a:r>
              <a:rPr lang="en-US" dirty="0" smtClean="0"/>
              <a:t>simplify IPC migration for optimization or integration needs.</a:t>
            </a:r>
          </a:p>
          <a:p>
            <a:pPr marL="800100" lvl="4" indent="-342900">
              <a:buFont typeface="Arial" pitchFamily="34" charset="0"/>
              <a:buChar char="•"/>
            </a:pPr>
            <a:r>
              <a:rPr lang="en-US" dirty="0" smtClean="0"/>
              <a:t>designed as C++ (</a:t>
            </a:r>
            <a:r>
              <a:rPr lang="de-DE" dirty="0" smtClean="0"/>
              <a:t>ISO/IEC 14882:2011</a:t>
            </a:r>
            <a:r>
              <a:rPr lang="en-US" dirty="0" smtClean="0"/>
              <a:t>) language binding</a:t>
            </a:r>
            <a:br>
              <a:rPr lang="en-US" dirty="0" smtClean="0"/>
            </a:br>
            <a:r>
              <a:rPr lang="de-DE" dirty="0" err="1" smtClean="0"/>
              <a:t>gcc</a:t>
            </a:r>
            <a:r>
              <a:rPr lang="de-DE" dirty="0" smtClean="0"/>
              <a:t> &gt;= 4.6 </a:t>
            </a:r>
            <a:r>
              <a:rPr lang="de-DE" dirty="0" err="1" smtClean="0"/>
              <a:t>recommended</a:t>
            </a:r>
            <a:r>
              <a:rPr lang="de-DE" dirty="0" smtClean="0"/>
              <a:t> (</a:t>
            </a:r>
            <a:r>
              <a:rPr lang="de-DE" dirty="0" err="1" smtClean="0"/>
              <a:t>gcc</a:t>
            </a:r>
            <a:r>
              <a:rPr lang="de-DE" dirty="0" smtClean="0"/>
              <a:t>  4.4 &amp; 4.5 </a:t>
            </a:r>
            <a:r>
              <a:rPr lang="de-DE" dirty="0" err="1" smtClean="0"/>
              <a:t>require</a:t>
            </a:r>
            <a:r>
              <a:rPr lang="de-DE" dirty="0" smtClean="0"/>
              <a:t> </a:t>
            </a:r>
            <a:r>
              <a:rPr lang="de-DE" dirty="0" err="1" smtClean="0"/>
              <a:t>workarounds</a:t>
            </a:r>
            <a:r>
              <a:rPr lang="de-DE" dirty="0" smtClean="0"/>
              <a:t>).</a:t>
            </a:r>
          </a:p>
          <a:p>
            <a:pPr marL="800100" lvl="4" indent="-342900">
              <a:buFont typeface="Arial" pitchFamily="34" charset="0"/>
              <a:buChar char="•"/>
            </a:pPr>
            <a:endParaRPr lang="de-DE" dirty="0" smtClean="0"/>
          </a:p>
          <a:p>
            <a:pPr marL="342900" lvl="1" indent="-342900">
              <a:buNone/>
            </a:pPr>
            <a:r>
              <a:rPr lang="en-US" dirty="0" smtClean="0"/>
              <a:t>Use Franca IDL for interface design</a:t>
            </a:r>
          </a:p>
          <a:p>
            <a:pPr marL="800100" lvl="4" indent="-342900">
              <a:buFont typeface="Arial" pitchFamily="34" charset="0"/>
              <a:buChar char="•"/>
            </a:pPr>
            <a:r>
              <a:rPr lang="en-US" dirty="0" smtClean="0"/>
              <a:t>simple OSS IDL and tools with little overhead, used in </a:t>
            </a:r>
            <a:r>
              <a:rPr lang="en-US" dirty="0" err="1" smtClean="0"/>
              <a:t>Genivi</a:t>
            </a:r>
            <a:r>
              <a:rPr lang="en-US" dirty="0" smtClean="0"/>
              <a:t>.</a:t>
            </a:r>
          </a:p>
          <a:p>
            <a:pPr marL="800100" lvl="4" indent="-342900">
              <a:buFont typeface="Arial" pitchFamily="34" charset="0"/>
              <a:buChar char="•"/>
            </a:pPr>
            <a:r>
              <a:rPr lang="en-US" dirty="0" smtClean="0"/>
              <a:t>agnostic of communication middleware technology.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IPC </a:t>
            </a:r>
            <a:r>
              <a:rPr lang="de-DE" dirty="0" err="1" smtClean="0"/>
              <a:t>CommonAPI</a:t>
            </a:r>
            <a:r>
              <a:rPr lang="de-DE" dirty="0" smtClean="0"/>
              <a:t> C++ </a:t>
            </a:r>
            <a:r>
              <a:rPr lang="de-DE" dirty="0" err="1" smtClean="0"/>
              <a:t>Objectives</a:t>
            </a:r>
            <a:endParaRPr lang="de-DE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IPC </a:t>
            </a:r>
            <a:r>
              <a:rPr lang="de-DE" dirty="0" err="1" smtClean="0"/>
              <a:t>CommonAPI</a:t>
            </a:r>
            <a:r>
              <a:rPr lang="de-DE" dirty="0" smtClean="0"/>
              <a:t> C++ </a:t>
            </a:r>
            <a:r>
              <a:rPr lang="de-DE" dirty="0" err="1" smtClean="0"/>
              <a:t>Architecture</a:t>
            </a:r>
            <a:endParaRPr lang="de-DE" dirty="0"/>
          </a:p>
        </p:txBody>
      </p:sp>
      <p:sp>
        <p:nvSpPr>
          <p:cNvPr id="7" name="Abgerundetes Rechteck 6"/>
          <p:cNvSpPr/>
          <p:nvPr/>
        </p:nvSpPr>
        <p:spPr bwMode="auto">
          <a:xfrm>
            <a:off x="2728233" y="2576474"/>
            <a:ext cx="5727939" cy="1336941"/>
          </a:xfrm>
          <a:prstGeom prst="roundRect">
            <a:avLst>
              <a:gd name="adj" fmla="val 1246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b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b="1" dirty="0" smtClean="0">
                <a:solidFill>
                  <a:srgbClr val="002060"/>
                </a:solidFill>
                <a:latin typeface="PT Sans" pitchFamily="34" charset="0"/>
              </a:rPr>
              <a:t>m</a:t>
            </a: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PT Sans" pitchFamily="34" charset="0"/>
              </a:rPr>
              <a:t>iddleware agnostic - remains</a:t>
            </a:r>
            <a:r>
              <a:rPr kumimoji="0" lang="en-US" sz="1400" b="1" i="0" u="none" strike="noStrike" cap="none" normalizeH="0" dirty="0" smtClean="0">
                <a:ln>
                  <a:noFill/>
                </a:ln>
                <a:solidFill>
                  <a:srgbClr val="002060"/>
                </a:solidFill>
                <a:effectLst/>
                <a:latin typeface="PT Sans" pitchFamily="34" charset="0"/>
              </a:rPr>
              <a:t> the same</a:t>
            </a:r>
            <a:endParaRPr kumimoji="0" lang="en-US" sz="1400" b="1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  <a:latin typeface="PT Sans" pitchFamily="34" charset="0"/>
            </a:endParaRPr>
          </a:p>
        </p:txBody>
      </p:sp>
      <p:sp>
        <p:nvSpPr>
          <p:cNvPr id="8" name="Abgerundetes Rechteck 7"/>
          <p:cNvSpPr/>
          <p:nvPr/>
        </p:nvSpPr>
        <p:spPr bwMode="auto">
          <a:xfrm>
            <a:off x="2728234" y="4127568"/>
            <a:ext cx="5727939" cy="1336941"/>
          </a:xfrm>
          <a:prstGeom prst="roundRect">
            <a:avLst>
              <a:gd name="adj" fmla="val 12460"/>
            </a:avLst>
          </a:prstGeom>
          <a:solidFill>
            <a:schemeClr val="tx2">
              <a:lumMod val="40000"/>
              <a:lumOff val="60000"/>
            </a:schemeClr>
          </a:solidFill>
          <a:ln w="127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b" anchorCtr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9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 smtClean="0">
                <a:solidFill>
                  <a:srgbClr val="002060"/>
                </a:solidFill>
                <a:latin typeface="PT Sans" pitchFamily="34" charset="0"/>
              </a:rPr>
              <a:t>middleware dependent</a:t>
            </a:r>
            <a:endParaRPr kumimoji="0" lang="en-US" sz="1400" b="1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  <a:latin typeface="PT Sans" pitchFamily="34" charset="0"/>
            </a:endParaRPr>
          </a:p>
        </p:txBody>
      </p:sp>
      <p:sp>
        <p:nvSpPr>
          <p:cNvPr id="9" name="Abgerundetes Rechteck 8"/>
          <p:cNvSpPr/>
          <p:nvPr/>
        </p:nvSpPr>
        <p:spPr bwMode="auto">
          <a:xfrm>
            <a:off x="2904003" y="2675944"/>
            <a:ext cx="2585168" cy="883788"/>
          </a:xfrm>
          <a:prstGeom prst="roundRect">
            <a:avLst>
              <a:gd name="adj" fmla="val 11646"/>
            </a:avLst>
          </a:prstGeom>
          <a:solidFill>
            <a:schemeClr val="accent6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generated</a:t>
            </a:r>
            <a:r>
              <a:rPr lang="de-DE" sz="16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  </a:t>
            </a:r>
            <a:r>
              <a:rPr lang="de-DE" sz="16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code</a:t>
            </a:r>
            <a:endParaRPr lang="de-DE" sz="1600" b="1" i="1" dirty="0" smtClean="0">
              <a:solidFill>
                <a:schemeClr val="tx1">
                  <a:lumMod val="75000"/>
                  <a:lumOff val="25000"/>
                </a:schemeClr>
              </a:solidFill>
              <a:latin typeface="PT Sans" pitchFamily="34" charset="0"/>
            </a:endParaRPr>
          </a:p>
          <a:p>
            <a:pPr algn="ctr"/>
            <a:r>
              <a:rPr lang="de-DE" sz="16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CommonAPI</a:t>
            </a:r>
            <a:r>
              <a:rPr lang="de-DE" sz="16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 C++</a:t>
            </a:r>
          </a:p>
        </p:txBody>
      </p:sp>
      <p:pic>
        <p:nvPicPr>
          <p:cNvPr id="10" name="Picture 2" descr="C:\Users\Philip Rauwolf\Downloads\Franca-Logo-Icon_120x12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704" y="3341915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Abgerundetes Rechteck 10"/>
          <p:cNvSpPr/>
          <p:nvPr/>
        </p:nvSpPr>
        <p:spPr bwMode="auto">
          <a:xfrm>
            <a:off x="2728236" y="1843224"/>
            <a:ext cx="5727934" cy="571500"/>
          </a:xfrm>
          <a:prstGeom prst="roundRect">
            <a:avLst>
              <a:gd name="adj" fmla="val 11646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800" b="1" i="1" dirty="0" err="1" smtClean="0">
                <a:solidFill>
                  <a:srgbClr val="666666"/>
                </a:solidFill>
                <a:latin typeface="PT Sans" pitchFamily="34" charset="0"/>
              </a:rPr>
              <a:t>Application</a:t>
            </a:r>
            <a:r>
              <a:rPr lang="de-DE" sz="1800" b="1" i="1" dirty="0" smtClean="0">
                <a:solidFill>
                  <a:srgbClr val="666666"/>
                </a:solidFill>
                <a:latin typeface="PT Sans" pitchFamily="34" charset="0"/>
              </a:rPr>
              <a:t> Code</a:t>
            </a:r>
          </a:p>
        </p:txBody>
      </p:sp>
      <p:sp>
        <p:nvSpPr>
          <p:cNvPr id="12" name="Abgerundetes Rechteck 11"/>
          <p:cNvSpPr/>
          <p:nvPr/>
        </p:nvSpPr>
        <p:spPr bwMode="auto">
          <a:xfrm>
            <a:off x="2904004" y="4256304"/>
            <a:ext cx="2585168" cy="883788"/>
          </a:xfrm>
          <a:prstGeom prst="roundRect">
            <a:avLst>
              <a:gd name="adj" fmla="val 11646"/>
            </a:avLst>
          </a:prstGeom>
          <a:solidFill>
            <a:schemeClr val="accent6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generated</a:t>
            </a:r>
            <a:r>
              <a:rPr lang="de-DE" sz="16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 </a:t>
            </a:r>
            <a:r>
              <a:rPr lang="de-DE" sz="16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code</a:t>
            </a:r>
            <a:endParaRPr lang="de-DE" sz="1600" b="1" i="1" dirty="0">
              <a:solidFill>
                <a:schemeClr val="tx1">
                  <a:lumMod val="75000"/>
                  <a:lumOff val="25000"/>
                </a:schemeClr>
              </a:solidFill>
              <a:latin typeface="PT Sans" pitchFamily="34" charset="0"/>
            </a:endParaRPr>
          </a:p>
          <a:p>
            <a:pPr algn="ctr"/>
            <a:r>
              <a:rPr lang="de-DE" sz="1600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CommonAPI</a:t>
            </a:r>
            <a:r>
              <a:rPr lang="de-DE" sz="1600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T Sans" pitchFamily="34" charset="0"/>
              </a:rPr>
              <a:t> C++ D-Bus</a:t>
            </a: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2728238" y="5589190"/>
            <a:ext cx="5727934" cy="495299"/>
          </a:xfrm>
          <a:prstGeom prst="roundRect">
            <a:avLst>
              <a:gd name="adj" fmla="val 11646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D-Bus </a:t>
            </a:r>
            <a:r>
              <a:rPr lang="de-DE" dirty="0" err="1" smtClean="0">
                <a:solidFill>
                  <a:schemeClr val="bg1"/>
                </a:solidFill>
              </a:rPr>
              <a:t>communication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infrastructure</a:t>
            </a:r>
            <a:endParaRPr lang="de-DE" dirty="0">
              <a:solidFill>
                <a:schemeClr val="bg1"/>
              </a:solidFill>
            </a:endParaRPr>
          </a:p>
        </p:txBody>
      </p:sp>
      <p:cxnSp>
        <p:nvCxnSpPr>
          <p:cNvPr id="14" name="Gewinkelte Verbindung 13"/>
          <p:cNvCxnSpPr>
            <a:stCxn id="12" idx="1"/>
            <a:endCxn id="10" idx="3"/>
          </p:cNvCxnSpPr>
          <p:nvPr/>
        </p:nvCxnSpPr>
        <p:spPr bwMode="auto">
          <a:xfrm rot="10800000">
            <a:off x="1678704" y="3913416"/>
            <a:ext cx="1225300" cy="784783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5400" cap="flat" cmpd="sng" algn="ctr">
            <a:solidFill>
              <a:schemeClr val="accent6">
                <a:lumMod val="75000"/>
              </a:schemeClr>
            </a:solidFill>
            <a:prstDash val="solid"/>
            <a:round/>
            <a:headEnd type="triangle" w="lg" len="lg"/>
            <a:tailEnd type="none" w="lg" len="lg"/>
          </a:ln>
          <a:effectLst/>
        </p:spPr>
      </p:cxnSp>
      <p:cxnSp>
        <p:nvCxnSpPr>
          <p:cNvPr id="15" name="Gewinkelte Verbindung 14"/>
          <p:cNvCxnSpPr>
            <a:stCxn id="9" idx="1"/>
            <a:endCxn id="10" idx="3"/>
          </p:cNvCxnSpPr>
          <p:nvPr/>
        </p:nvCxnSpPr>
        <p:spPr bwMode="auto">
          <a:xfrm rot="10800000" flipV="1">
            <a:off x="1678705" y="3117837"/>
            <a:ext cx="1225299" cy="795577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5400" cap="flat" cmpd="sng" algn="ctr">
            <a:solidFill>
              <a:schemeClr val="accent6">
                <a:lumMod val="75000"/>
              </a:schemeClr>
            </a:solidFill>
            <a:prstDash val="solid"/>
            <a:round/>
            <a:headEnd type="triangle" w="lg" len="lg"/>
            <a:tailEnd type="none" w="lg" len="lg"/>
          </a:ln>
          <a:effectLst/>
        </p:spPr>
      </p:cxnSp>
      <p:sp>
        <p:nvSpPr>
          <p:cNvPr id="16" name="Abgerundetes Rechteck 15"/>
          <p:cNvSpPr/>
          <p:nvPr/>
        </p:nvSpPr>
        <p:spPr bwMode="auto">
          <a:xfrm>
            <a:off x="5704832" y="4256304"/>
            <a:ext cx="2575572" cy="883788"/>
          </a:xfrm>
          <a:prstGeom prst="roundRect">
            <a:avLst>
              <a:gd name="adj" fmla="val 11646"/>
            </a:avLst>
          </a:prstGeom>
          <a:solidFill>
            <a:srgbClr val="C0F264"/>
          </a:soli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b="1" i="1" dirty="0" smtClean="0">
                <a:solidFill>
                  <a:srgbClr val="666666"/>
                </a:solidFill>
                <a:latin typeface="PT Sans" pitchFamily="34" charset="0"/>
              </a:rPr>
              <a:t>IPC </a:t>
            </a:r>
            <a:r>
              <a:rPr lang="de-DE" sz="1600" b="1" i="1" dirty="0" err="1" smtClean="0">
                <a:solidFill>
                  <a:srgbClr val="666666"/>
                </a:solidFill>
                <a:latin typeface="PT Sans" pitchFamily="34" charset="0"/>
              </a:rPr>
              <a:t>CommonAPI</a:t>
            </a:r>
            <a:r>
              <a:rPr lang="de-DE" sz="1600" b="1" i="1" dirty="0" smtClean="0">
                <a:solidFill>
                  <a:srgbClr val="666666"/>
                </a:solidFill>
                <a:latin typeface="PT Sans" pitchFamily="34" charset="0"/>
              </a:rPr>
              <a:t> C++</a:t>
            </a:r>
          </a:p>
          <a:p>
            <a:pPr algn="ctr"/>
            <a:r>
              <a:rPr lang="de-DE" sz="1600" b="1" i="1" dirty="0" smtClean="0">
                <a:solidFill>
                  <a:srgbClr val="666666"/>
                </a:solidFill>
                <a:latin typeface="PT Sans" pitchFamily="34" charset="0"/>
              </a:rPr>
              <a:t>D-Bus </a:t>
            </a:r>
            <a:r>
              <a:rPr lang="de-DE" sz="1600" b="1" i="1" dirty="0" err="1" smtClean="0">
                <a:solidFill>
                  <a:srgbClr val="666666"/>
                </a:solidFill>
                <a:latin typeface="PT Sans" pitchFamily="34" charset="0"/>
              </a:rPr>
              <a:t>runtime</a:t>
            </a:r>
            <a:r>
              <a:rPr lang="de-DE" sz="1600" b="1" i="1" dirty="0" smtClean="0">
                <a:solidFill>
                  <a:srgbClr val="666666"/>
                </a:solidFill>
                <a:latin typeface="PT Sans" pitchFamily="34" charset="0"/>
              </a:rPr>
              <a:t> </a:t>
            </a:r>
            <a:r>
              <a:rPr lang="de-DE" sz="1600" b="1" i="1" dirty="0" err="1" smtClean="0">
                <a:solidFill>
                  <a:srgbClr val="666666"/>
                </a:solidFill>
                <a:latin typeface="PT Sans" pitchFamily="34" charset="0"/>
              </a:rPr>
              <a:t>library</a:t>
            </a:r>
            <a:endParaRPr lang="de-DE" sz="1600" b="1" i="1" dirty="0" smtClean="0">
              <a:solidFill>
                <a:srgbClr val="666666"/>
              </a:solidFill>
              <a:latin typeface="PT Sans" pitchFamily="34" charset="0"/>
            </a:endParaRPr>
          </a:p>
        </p:txBody>
      </p:sp>
      <p:sp>
        <p:nvSpPr>
          <p:cNvPr id="17" name="Abgerundetes Rechteck 16"/>
          <p:cNvSpPr/>
          <p:nvPr/>
        </p:nvSpPr>
        <p:spPr bwMode="auto">
          <a:xfrm>
            <a:off x="5704831" y="2675945"/>
            <a:ext cx="2575572" cy="883788"/>
          </a:xfrm>
          <a:prstGeom prst="roundRect">
            <a:avLst>
              <a:gd name="adj" fmla="val 11646"/>
            </a:avLst>
          </a:prstGeom>
          <a:solidFill>
            <a:srgbClr val="C0F264"/>
          </a:soli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b="1" i="1" dirty="0" smtClean="0">
                <a:solidFill>
                  <a:srgbClr val="666666"/>
                </a:solidFill>
                <a:latin typeface="PT Sans" pitchFamily="34" charset="0"/>
              </a:rPr>
              <a:t>IPC </a:t>
            </a:r>
            <a:r>
              <a:rPr lang="de-DE" sz="1600" b="1" i="1" dirty="0" err="1" smtClean="0">
                <a:solidFill>
                  <a:srgbClr val="666666"/>
                </a:solidFill>
                <a:latin typeface="PT Sans" pitchFamily="34" charset="0"/>
              </a:rPr>
              <a:t>CommonAPI</a:t>
            </a:r>
            <a:r>
              <a:rPr lang="de-DE" sz="1600" b="1" i="1" dirty="0" smtClean="0">
                <a:solidFill>
                  <a:srgbClr val="666666"/>
                </a:solidFill>
                <a:latin typeface="PT Sans" pitchFamily="34" charset="0"/>
              </a:rPr>
              <a:t> C++</a:t>
            </a:r>
          </a:p>
          <a:p>
            <a:pPr algn="ctr"/>
            <a:r>
              <a:rPr lang="de-DE" sz="1600" b="1" i="1" dirty="0" err="1" smtClean="0">
                <a:solidFill>
                  <a:srgbClr val="666666"/>
                </a:solidFill>
                <a:latin typeface="PT Sans" pitchFamily="34" charset="0"/>
              </a:rPr>
              <a:t>runtime</a:t>
            </a:r>
            <a:r>
              <a:rPr lang="de-DE" sz="1600" b="1" i="1" dirty="0" smtClean="0">
                <a:solidFill>
                  <a:srgbClr val="666666"/>
                </a:solidFill>
                <a:latin typeface="PT Sans" pitchFamily="34" charset="0"/>
              </a:rPr>
              <a:t> </a:t>
            </a:r>
            <a:r>
              <a:rPr lang="de-DE" sz="1600" b="1" i="1" dirty="0" err="1" smtClean="0">
                <a:solidFill>
                  <a:srgbClr val="666666"/>
                </a:solidFill>
                <a:latin typeface="PT Sans" pitchFamily="34" charset="0"/>
              </a:rPr>
              <a:t>library</a:t>
            </a:r>
            <a:endParaRPr lang="de-DE" sz="1800" b="1" i="1" dirty="0" smtClean="0">
              <a:solidFill>
                <a:srgbClr val="666666"/>
              </a:solidFill>
              <a:latin typeface="PT Sans" pitchFamily="34" charset="0"/>
            </a:endParaRPr>
          </a:p>
        </p:txBody>
      </p:sp>
      <p:sp>
        <p:nvSpPr>
          <p:cNvPr id="18" name="Abgerundetes Rechteck 17"/>
          <p:cNvSpPr/>
          <p:nvPr/>
        </p:nvSpPr>
        <p:spPr bwMode="auto">
          <a:xfrm>
            <a:off x="2904003" y="4256305"/>
            <a:ext cx="2585168" cy="883788"/>
          </a:xfrm>
          <a:prstGeom prst="roundRect">
            <a:avLst>
              <a:gd name="adj" fmla="val 11646"/>
            </a:avLst>
          </a:prstGeom>
          <a:solidFill>
            <a:schemeClr val="accent6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b="1" i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PT Sans" pitchFamily="34" charset="0"/>
              </a:rPr>
              <a:t>generated</a:t>
            </a:r>
            <a:r>
              <a:rPr lang="de-DE" sz="16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PT Sans" pitchFamily="34" charset="0"/>
              </a:rPr>
              <a:t> </a:t>
            </a:r>
            <a:r>
              <a:rPr lang="de-DE" sz="1600" b="1" i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PT Sans" pitchFamily="34" charset="0"/>
              </a:rPr>
              <a:t>code</a:t>
            </a:r>
            <a:endParaRPr lang="de-DE" sz="1600" b="1" i="1" dirty="0">
              <a:solidFill>
                <a:schemeClr val="tx1">
                  <a:lumMod val="95000"/>
                  <a:lumOff val="5000"/>
                </a:schemeClr>
              </a:solidFill>
              <a:latin typeface="PT Sans" pitchFamily="34" charset="0"/>
            </a:endParaRPr>
          </a:p>
          <a:p>
            <a:pPr algn="ctr"/>
            <a:r>
              <a:rPr lang="de-DE" sz="16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PT Sans" pitchFamily="34" charset="0"/>
              </a:rPr>
              <a:t>Middleware X</a:t>
            </a:r>
          </a:p>
        </p:txBody>
      </p:sp>
      <p:sp>
        <p:nvSpPr>
          <p:cNvPr id="20" name="Abgerundetes Rechteck 19"/>
          <p:cNvSpPr/>
          <p:nvPr/>
        </p:nvSpPr>
        <p:spPr bwMode="auto">
          <a:xfrm>
            <a:off x="5704832" y="4256305"/>
            <a:ext cx="2575572" cy="883788"/>
          </a:xfrm>
          <a:prstGeom prst="roundRect">
            <a:avLst>
              <a:gd name="adj" fmla="val 11646"/>
            </a:avLst>
          </a:prstGeom>
          <a:solidFill>
            <a:srgbClr val="00B050"/>
          </a:solidFill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de-DE" sz="16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PT Sans" pitchFamily="34" charset="0"/>
              </a:rPr>
              <a:t>Middleware X</a:t>
            </a:r>
          </a:p>
          <a:p>
            <a:pPr algn="ctr"/>
            <a:r>
              <a:rPr lang="de-DE" sz="1600" b="1" i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PT Sans" pitchFamily="34" charset="0"/>
              </a:rPr>
              <a:t>runtime</a:t>
            </a:r>
            <a:r>
              <a:rPr lang="de-DE" sz="16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PT Sans" pitchFamily="34" charset="0"/>
              </a:rPr>
              <a:t> </a:t>
            </a:r>
            <a:r>
              <a:rPr lang="de-DE" sz="1600" b="1" i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PT Sans" pitchFamily="34" charset="0"/>
              </a:rPr>
              <a:t>library</a:t>
            </a:r>
            <a:endParaRPr lang="de-DE" sz="1600" b="1" i="1" dirty="0" smtClean="0">
              <a:solidFill>
                <a:schemeClr val="tx1">
                  <a:lumMod val="95000"/>
                  <a:lumOff val="5000"/>
                </a:schemeClr>
              </a:solidFill>
              <a:latin typeface="PT Sans" pitchFamily="34" charset="0"/>
            </a:endParaRPr>
          </a:p>
        </p:txBody>
      </p:sp>
      <p:sp>
        <p:nvSpPr>
          <p:cNvPr id="21" name="Abgerundetes Rechteck 20"/>
          <p:cNvSpPr/>
          <p:nvPr/>
        </p:nvSpPr>
        <p:spPr bwMode="auto">
          <a:xfrm>
            <a:off x="2840864" y="5721829"/>
            <a:ext cx="5727934" cy="495299"/>
          </a:xfrm>
          <a:prstGeom prst="roundRect">
            <a:avLst>
              <a:gd name="adj" fmla="val 11646"/>
            </a:avLst>
          </a:prstGeom>
          <a:solidFill>
            <a:schemeClr val="tx2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Middleware X </a:t>
            </a:r>
            <a:r>
              <a:rPr lang="de-DE" dirty="0" err="1" smtClean="0">
                <a:solidFill>
                  <a:schemeClr val="bg1"/>
                </a:solidFill>
              </a:rPr>
              <a:t>communication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infrastructure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6" grpId="0" animBg="1"/>
      <p:bldP spid="17" grpId="0" animBg="1"/>
      <p:bldP spid="18" grpId="0" animBg="1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57200" y="1419055"/>
            <a:ext cx="8229600" cy="4920044"/>
          </a:xfrm>
        </p:spPr>
        <p:txBody>
          <a:bodyPr/>
          <a:lstStyle/>
          <a:p>
            <a:pPr marL="268287" lvl="2" indent="-190500">
              <a:spcBef>
                <a:spcPct val="60000"/>
              </a:spcBef>
              <a:spcAft>
                <a:spcPts val="200"/>
              </a:spcAft>
            </a:pPr>
            <a:r>
              <a:rPr lang="en-US" dirty="0" smtClean="0"/>
              <a:t>Public project infrastructure launched: </a:t>
            </a:r>
            <a:r>
              <a:rPr lang="en-US" dirty="0" smtClean="0">
                <a:hlinkClick r:id="rId2"/>
              </a:rPr>
              <a:t>http://projects.genivi.org/commonapi/</a:t>
            </a:r>
            <a:endParaRPr lang="en-US" dirty="0" smtClean="0"/>
          </a:p>
          <a:p>
            <a:pPr marL="268287" lvl="2" indent="-190500">
              <a:spcBef>
                <a:spcPct val="60000"/>
              </a:spcBef>
              <a:spcAft>
                <a:spcPts val="200"/>
              </a:spcAft>
            </a:pPr>
            <a:r>
              <a:rPr lang="en-US" dirty="0" smtClean="0">
                <a:hlinkClick r:id="rId3"/>
              </a:rPr>
              <a:t>API Specification</a:t>
            </a:r>
            <a:r>
              <a:rPr lang="en-US" dirty="0" smtClean="0"/>
              <a:t> created together </a:t>
            </a:r>
            <a:r>
              <a:rPr lang="en-US" smtClean="0"/>
              <a:t>with Harman available</a:t>
            </a:r>
            <a:endParaRPr lang="en-US" dirty="0" smtClean="0"/>
          </a:p>
          <a:p>
            <a:pPr marL="268287" lvl="2" indent="-190500">
              <a:spcBef>
                <a:spcPct val="60000"/>
              </a:spcBef>
              <a:spcAft>
                <a:spcPts val="200"/>
              </a:spcAft>
            </a:pPr>
            <a:r>
              <a:rPr lang="en-US" dirty="0" smtClean="0"/>
              <a:t>published runtime components and Eclipse based code generator tools as open source (MPL-2.0)</a:t>
            </a:r>
          </a:p>
          <a:p>
            <a:pPr marL="268287" lvl="2" indent="-190500">
              <a:spcBef>
                <a:spcPct val="60000"/>
              </a:spcBef>
              <a:spcAft>
                <a:spcPts val="200"/>
              </a:spcAft>
            </a:pPr>
            <a:r>
              <a:rPr lang="en-US" dirty="0" smtClean="0"/>
              <a:t>Accepted for compliance 4.0 (</a:t>
            </a:r>
            <a:r>
              <a:rPr lang="en-US" dirty="0" err="1" smtClean="0"/>
              <a:t>Foton</a:t>
            </a:r>
            <a:r>
              <a:rPr lang="en-US" dirty="0" smtClean="0"/>
              <a:t>)</a:t>
            </a:r>
          </a:p>
          <a:p>
            <a:pPr marL="268287" lvl="2" indent="-190500">
              <a:spcBef>
                <a:spcPct val="60000"/>
              </a:spcBef>
              <a:spcAft>
                <a:spcPts val="200"/>
              </a:spcAft>
            </a:pPr>
            <a:r>
              <a:rPr lang="en-US" dirty="0" smtClean="0"/>
              <a:t>Maintained by BMW development team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IPC </a:t>
            </a:r>
            <a:r>
              <a:rPr lang="de-DE" dirty="0" err="1" smtClean="0"/>
              <a:t>CommonAPI</a:t>
            </a:r>
            <a:r>
              <a:rPr lang="de-DE" dirty="0" smtClean="0"/>
              <a:t> C++ Project Status</a:t>
            </a:r>
            <a:endParaRPr lang="de-DE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57200" y="1419055"/>
            <a:ext cx="8229600" cy="4920044"/>
          </a:xfrm>
        </p:spPr>
        <p:txBody>
          <a:bodyPr/>
          <a:lstStyle/>
          <a:p>
            <a:pPr marL="268287" lvl="2" indent="-190500">
              <a:spcBef>
                <a:spcPct val="60000"/>
              </a:spcBef>
              <a:spcAft>
                <a:spcPts val="200"/>
              </a:spcAft>
            </a:pPr>
            <a:r>
              <a:rPr lang="en-US" dirty="0" smtClean="0"/>
              <a:t>IPC </a:t>
            </a:r>
            <a:r>
              <a:rPr lang="en-US" dirty="0" err="1" smtClean="0"/>
              <a:t>CommonAPI</a:t>
            </a:r>
            <a:r>
              <a:rPr lang="en-US" dirty="0" smtClean="0"/>
              <a:t> C++ Runtime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b="1" dirty="0" smtClean="0"/>
              <a:t>Specific P2</a:t>
            </a:r>
            <a:r>
              <a:rPr lang="en-US" sz="1800" dirty="0" smtClean="0"/>
              <a:t> component in GENIVI compliance 4.0 (</a:t>
            </a:r>
            <a:r>
              <a:rPr lang="en-US" sz="1800" dirty="0" err="1" smtClean="0"/>
              <a:t>Foton</a:t>
            </a:r>
            <a:r>
              <a:rPr lang="en-US" sz="1800" dirty="0" smtClean="0"/>
              <a:t>)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dirty="0" smtClean="0"/>
              <a:t>Library, designed using C++ (</a:t>
            </a:r>
            <a:r>
              <a:rPr lang="de-DE" sz="1800" dirty="0" smtClean="0"/>
              <a:t>ISO/IEC 14882:2011</a:t>
            </a:r>
            <a:r>
              <a:rPr lang="en-US" sz="1800" dirty="0" smtClean="0"/>
              <a:t>) </a:t>
            </a:r>
            <a:br>
              <a:rPr lang="en-US" sz="1800" dirty="0" smtClean="0"/>
            </a:br>
            <a:r>
              <a:rPr lang="de-DE" sz="1800" dirty="0" err="1" smtClean="0"/>
              <a:t>gcc</a:t>
            </a:r>
            <a:r>
              <a:rPr lang="de-DE" sz="1800" dirty="0" smtClean="0"/>
              <a:t> &gt;= 4.6 </a:t>
            </a:r>
            <a:r>
              <a:rPr lang="de-DE" sz="1800" dirty="0" err="1" smtClean="0"/>
              <a:t>recommended</a:t>
            </a:r>
            <a:r>
              <a:rPr lang="de-DE" sz="1800" dirty="0" smtClean="0"/>
              <a:t> (</a:t>
            </a:r>
            <a:r>
              <a:rPr lang="de-DE" sz="1800" dirty="0" err="1" smtClean="0"/>
              <a:t>gcc</a:t>
            </a:r>
            <a:r>
              <a:rPr lang="de-DE" sz="1800" dirty="0" smtClean="0"/>
              <a:t>  4.4 </a:t>
            </a:r>
            <a:r>
              <a:rPr lang="de-DE" sz="1800" dirty="0" err="1" smtClean="0"/>
              <a:t>and</a:t>
            </a:r>
            <a:r>
              <a:rPr lang="de-DE" sz="1800" dirty="0" smtClean="0"/>
              <a:t> 4.5 </a:t>
            </a:r>
            <a:r>
              <a:rPr lang="de-DE" sz="1800" dirty="0" err="1" smtClean="0"/>
              <a:t>require</a:t>
            </a:r>
            <a:r>
              <a:rPr lang="de-DE" sz="1800" dirty="0" smtClean="0"/>
              <a:t> </a:t>
            </a:r>
            <a:r>
              <a:rPr lang="de-DE" sz="1800" dirty="0" err="1" smtClean="0"/>
              <a:t>some</a:t>
            </a:r>
            <a:r>
              <a:rPr lang="de-DE" sz="1800" dirty="0" smtClean="0"/>
              <a:t> </a:t>
            </a:r>
            <a:r>
              <a:rPr lang="de-DE" sz="1800" dirty="0" err="1" smtClean="0"/>
              <a:t>workarounds</a:t>
            </a:r>
            <a:r>
              <a:rPr lang="de-DE" sz="1800" dirty="0" smtClean="0"/>
              <a:t>).</a:t>
            </a:r>
            <a:endParaRPr lang="en-US" sz="1800" dirty="0" smtClean="0"/>
          </a:p>
          <a:p>
            <a:pPr marL="268287" lvl="2" indent="-190500">
              <a:spcBef>
                <a:spcPct val="60000"/>
              </a:spcBef>
              <a:spcAft>
                <a:spcPts val="200"/>
              </a:spcAft>
            </a:pPr>
            <a:r>
              <a:rPr lang="en-US" dirty="0" smtClean="0"/>
              <a:t>IPC </a:t>
            </a:r>
            <a:r>
              <a:rPr lang="en-US" dirty="0" err="1" smtClean="0"/>
              <a:t>CommonAPI</a:t>
            </a:r>
            <a:r>
              <a:rPr lang="en-US" dirty="0" smtClean="0"/>
              <a:t> C++ Tools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dirty="0" smtClean="0"/>
              <a:t>Eclipse based code generator for middleware independent code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dirty="0" smtClean="0"/>
              <a:t>Generates C++ header files according to Franca IDL specification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dirty="0" smtClean="0"/>
              <a:t>Development tool: not part of compliance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Component</a:t>
            </a:r>
            <a:r>
              <a:rPr lang="de-DE" dirty="0" smtClean="0"/>
              <a:t> Development Status (1)</a:t>
            </a:r>
            <a:endParaRPr lang="de-DE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57200" y="1513941"/>
            <a:ext cx="8229600" cy="4662572"/>
          </a:xfrm>
        </p:spPr>
        <p:txBody>
          <a:bodyPr/>
          <a:lstStyle/>
          <a:p>
            <a:pPr marL="268287" lvl="2" indent="-190500">
              <a:spcBef>
                <a:spcPct val="60000"/>
              </a:spcBef>
              <a:spcAft>
                <a:spcPts val="200"/>
              </a:spcAft>
            </a:pPr>
            <a:r>
              <a:rPr lang="en-US" dirty="0" smtClean="0"/>
              <a:t>IPC </a:t>
            </a:r>
            <a:r>
              <a:rPr lang="en-US" dirty="0" err="1" smtClean="0"/>
              <a:t>CommonAPI</a:t>
            </a:r>
            <a:r>
              <a:rPr lang="en-US" dirty="0" smtClean="0"/>
              <a:t> C++ D-Bus Runtime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b="1" dirty="0" smtClean="0"/>
              <a:t>Specific P2</a:t>
            </a:r>
            <a:r>
              <a:rPr lang="en-US" sz="1800" dirty="0" smtClean="0"/>
              <a:t> component in GENIVI compliance 4.0 (</a:t>
            </a:r>
            <a:r>
              <a:rPr lang="en-US" sz="1800" dirty="0" err="1" smtClean="0"/>
              <a:t>Foton</a:t>
            </a:r>
            <a:r>
              <a:rPr lang="en-US" sz="1800" dirty="0" smtClean="0"/>
              <a:t>)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dirty="0" smtClean="0"/>
              <a:t>Library, required by generated D-Bus implementation code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dirty="0" smtClean="0"/>
              <a:t>Requires </a:t>
            </a:r>
            <a:r>
              <a:rPr lang="en-US" sz="1800" dirty="0" err="1" smtClean="0"/>
              <a:t>libdbus</a:t>
            </a:r>
            <a:r>
              <a:rPr lang="en-US" sz="1800" dirty="0" smtClean="0"/>
              <a:t> serialization patch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dirty="0" smtClean="0"/>
              <a:t>Supports both vanilla </a:t>
            </a:r>
            <a:r>
              <a:rPr lang="en-US" sz="1800" dirty="0" err="1" smtClean="0"/>
              <a:t>libdbus</a:t>
            </a:r>
            <a:r>
              <a:rPr lang="en-US" sz="1800" dirty="0" smtClean="0"/>
              <a:t> and AF_BUS as an option</a:t>
            </a:r>
            <a:endParaRPr lang="en-US" sz="2400" dirty="0" smtClean="0"/>
          </a:p>
          <a:p>
            <a:pPr marL="268287" lvl="2" indent="-190500">
              <a:spcBef>
                <a:spcPct val="60000"/>
              </a:spcBef>
              <a:spcAft>
                <a:spcPts val="200"/>
              </a:spcAft>
            </a:pPr>
            <a:r>
              <a:rPr lang="en-US" dirty="0" smtClean="0"/>
              <a:t>IPC </a:t>
            </a:r>
            <a:r>
              <a:rPr lang="en-US" dirty="0" err="1" smtClean="0"/>
              <a:t>CommonAPI</a:t>
            </a:r>
            <a:r>
              <a:rPr lang="en-US" dirty="0" smtClean="0"/>
              <a:t> C++ D-Bus Tools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dirty="0" smtClean="0"/>
              <a:t>Eclipse based code generator for middleware dependent code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dirty="0" smtClean="0"/>
              <a:t>Generates D-Bus implementation compatible to IPC </a:t>
            </a:r>
            <a:r>
              <a:rPr lang="en-US" sz="1800" dirty="0" err="1" smtClean="0"/>
              <a:t>CommonAPI</a:t>
            </a:r>
            <a:r>
              <a:rPr lang="en-US" sz="1800" dirty="0" smtClean="0"/>
              <a:t> C++</a:t>
            </a:r>
          </a:p>
          <a:p>
            <a:pPr marL="725487" lvl="3" indent="-190500">
              <a:spcBef>
                <a:spcPct val="60000"/>
              </a:spcBef>
              <a:spcAft>
                <a:spcPts val="200"/>
              </a:spcAft>
            </a:pPr>
            <a:r>
              <a:rPr lang="en-US" sz="1800" dirty="0" smtClean="0"/>
              <a:t>Development tool: not part of compliance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392E5C-3A20-4DC2-B6DB-7FF30B2E5767}" type="datetime5">
              <a:rPr lang="en-US" smtClean="0"/>
              <a:pPr>
                <a:defRPr/>
              </a:pPr>
              <a:t>23-Apr-13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GENIVI is a registered trademark of the GENIVI Alliance in the USA and other countries</a:t>
            </a:r>
          </a:p>
          <a:p>
            <a:pPr>
              <a:defRPr/>
            </a:pPr>
            <a:r>
              <a:rPr lang="en-US" smtClean="0"/>
              <a:t>Copyright © GENIVI Alliance 2012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F6C8E82-4A36-4412-B8DA-B70BC6D65B7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1520923" y="342900"/>
            <a:ext cx="7165877" cy="820738"/>
          </a:xfrm>
        </p:spPr>
        <p:txBody>
          <a:bodyPr>
            <a:noAutofit/>
          </a:bodyPr>
          <a:lstStyle/>
          <a:p>
            <a:r>
              <a:rPr lang="de-DE" dirty="0" err="1" smtClean="0"/>
              <a:t>Component</a:t>
            </a:r>
            <a:r>
              <a:rPr lang="de-DE" dirty="0" smtClean="0"/>
              <a:t> Development Status (2)</a:t>
            </a:r>
            <a:endParaRPr lang="de-DE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1609</Words>
  <Application>Microsoft Office PowerPoint</Application>
  <PresentationFormat>Bildschirmpräsentation (4:3)</PresentationFormat>
  <Paragraphs>354</Paragraphs>
  <Slides>26</Slides>
  <Notes>1</Notes>
  <HiddenSlides>3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27" baseType="lpstr">
      <vt:lpstr>Office Theme</vt:lpstr>
      <vt:lpstr>Folie 1</vt:lpstr>
      <vt:lpstr>Overview</vt:lpstr>
      <vt:lpstr>D-Bus Usage – Status Quo</vt:lpstr>
      <vt:lpstr>Problems</vt:lpstr>
      <vt:lpstr>IPC CommonAPI C++ Objectives</vt:lpstr>
      <vt:lpstr>IPC CommonAPI C++ Architecture</vt:lpstr>
      <vt:lpstr>IPC CommonAPI C++ Project Status</vt:lpstr>
      <vt:lpstr>Component Development Status (1)</vt:lpstr>
      <vt:lpstr>Component Development Status (2)</vt:lpstr>
      <vt:lpstr>Franca IDL Example</vt:lpstr>
      <vt:lpstr>CommonAPI Example - Client</vt:lpstr>
      <vt:lpstr>CommonAPI Example - Service</vt:lpstr>
      <vt:lpstr>IPC CommonAPI C++ Benchmark</vt:lpstr>
      <vt:lpstr>Performance</vt:lpstr>
      <vt:lpstr>Known Limitations as of April 2013</vt:lpstr>
      <vt:lpstr>Feature Roadmap Gemini</vt:lpstr>
      <vt:lpstr>Multiple Middleware Support</vt:lpstr>
      <vt:lpstr>Loading Middleware</vt:lpstr>
      <vt:lpstr>Prospects: New kdbus Approach (1)</vt:lpstr>
      <vt:lpstr>Prospects: New kdbus Approach (2)</vt:lpstr>
      <vt:lpstr>Prospects: New kdbus Approach (3)</vt:lpstr>
      <vt:lpstr>Links</vt:lpstr>
      <vt:lpstr>BACKUP</vt:lpstr>
      <vt:lpstr>Define Interfaces using Franca IDL</vt:lpstr>
      <vt:lpstr>Transport Layer Migration – Multiple Connectors</vt:lpstr>
      <vt:lpstr>Transport Layer Migration - Gateway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GENIVI Executive Overview</dc:title>
  <dc:creator>John Cain</dc:creator>
  <cp:lastModifiedBy>Bathelt Manfred</cp:lastModifiedBy>
  <cp:revision>259</cp:revision>
  <dcterms:created xsi:type="dcterms:W3CDTF">2012-09-24T19:28:32Z</dcterms:created>
  <dcterms:modified xsi:type="dcterms:W3CDTF">2013-04-23T12:22:03Z</dcterms:modified>
</cp:coreProperties>
</file>

<file path=docProps/thumbnail.jpeg>
</file>